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0080625" cy="567055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018"/>
    <p:restoredTop sz="94526"/>
  </p:normalViewPr>
  <p:slideViewPr>
    <p:cSldViewPr snapToGrid="0">
      <p:cViewPr varScale="1">
        <p:scale>
          <a:sx n="64" d="100"/>
          <a:sy n="64" d="100"/>
        </p:scale>
        <p:origin x="184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73E2494-20FE-4F28-9ED2-000B167DAA5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1" strike="noStrike" spc="-1">
              <a:solidFill>
                <a:srgbClr val="3465A4"/>
              </a:solidFill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BFBA057-27B9-4239-B72A-208B0558A94F}" type="slidenum">
              <a:t>‹#›</a:t>
            </a:fld>
            <a:endParaRPr/>
          </a:p>
        </p:txBody>
      </p:sp>
      <p:sp>
        <p:nvSpPr>
          <p:cNvPr id="2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CC92423-946A-4CF8-A577-B1C37AC1A67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AF14266-9F06-4E9B-A6A5-FA21700DA34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4189001-0E38-45DD-B19B-91B4612BF27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40000" y="90000"/>
            <a:ext cx="9000000" cy="459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1" strike="noStrike" spc="-1">
              <a:solidFill>
                <a:srgbClr val="3465A4"/>
              </a:solidFill>
              <a:latin typeface="Source Sans Pro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FDA14EA-6F46-440C-AEA7-9C8165566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15EFDC1-5D27-4751-8182-14123CF52E9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1516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3CA0D0C-AD22-4132-876E-C76F12EC5FB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5962F3E-5BBF-4AC9-A704-22DFCA94248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540000" y="327348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C5A649F-E509-415E-AE15-0C2B56C7581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51516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4AA89BD-39F6-4AC9-873E-AC7B9612CF98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58308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62580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54000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58308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62580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32C329F-FC0C-4654-AD95-6BEE59A96E62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0684D5E-BE0A-445E-9DA5-A33A784AE96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1" strike="noStrike" spc="-1">
              <a:solidFill>
                <a:srgbClr val="3465A4"/>
              </a:solidFill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73BDEAE-D287-4733-B740-C05DA7C5832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444528D-6D37-4A57-A38F-47E1DC54D79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69DBE89-FF71-4F9A-A726-3F97BE0B338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9C574FA-8B3F-44D9-88D6-73EF2F2DE45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540000" y="90000"/>
            <a:ext cx="9000000" cy="459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1" strike="noStrike" spc="-1">
              <a:solidFill>
                <a:srgbClr val="3465A4"/>
              </a:solidFill>
              <a:latin typeface="Source Sans Pro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2DCF9E4-E2E2-424A-B902-8BE84D6747E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876D93B-9572-4B10-98D6-79D401C99F7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51516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12C4C50-0384-46F6-B985-34D938B1B0C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F52C6FD-3D5B-43AD-AA0F-7519271F6E9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540000" y="327348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39C8B67-2535-499E-B49C-B0D44EF7BDF6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51516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0A96424-2C0E-4BDE-8CF8-30B9FF2A03B5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58308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62580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54000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58308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62580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7BD256E-0F55-4E0D-B1E2-DBAB1045CC82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6BA5582-5533-4BEC-BD9B-9F598845BC4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ubTitle"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1" strike="noStrike" spc="-1">
              <a:solidFill>
                <a:srgbClr val="3465A4"/>
              </a:solidFill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A7AFA80-57C6-49D1-83B6-676BEFF749A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70146F34-4569-4800-8486-78896111AB8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B99F9EE-7383-4840-94D5-2834BC691946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57AE826A-6D48-4249-BB52-E5CBD20DBA0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subTitle"/>
          </p:nvPr>
        </p:nvSpPr>
        <p:spPr>
          <a:xfrm>
            <a:off x="540000" y="90000"/>
            <a:ext cx="9000000" cy="459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1" strike="noStrike" spc="-1">
              <a:solidFill>
                <a:srgbClr val="3465A4"/>
              </a:solidFill>
              <a:latin typeface="Source Sans Pro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D54C6D6-3D74-4C1F-8DB5-D7F58E27B93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D18C50B-BC07-4EE0-9239-4514F0F5F60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1516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F86693C-F89A-4DA4-B02F-4E76D1C070A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51A25041-C57E-435C-BD6E-DDE87B60DBE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540000" y="327348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E6B6137-5121-4A68-889E-787D700B5E3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/>
          </p:nvPr>
        </p:nvSpPr>
        <p:spPr>
          <a:xfrm>
            <a:off x="51516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C9ADD14-CFD8-4E3A-9E47-73B2051293CE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endParaRPr lang="en-US" sz="4500" b="0" strike="noStrike" spc="-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358308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662580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4000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25" name="PlaceHolder 6"/>
          <p:cNvSpPr>
            <a:spLocks noGrp="1"/>
          </p:cNvSpPr>
          <p:nvPr>
            <p:ph/>
          </p:nvPr>
        </p:nvSpPr>
        <p:spPr>
          <a:xfrm>
            <a:off x="358308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126" name="PlaceHolder 7"/>
          <p:cNvSpPr>
            <a:spLocks noGrp="1"/>
          </p:cNvSpPr>
          <p:nvPr>
            <p:ph/>
          </p:nvPr>
        </p:nvSpPr>
        <p:spPr>
          <a:xfrm>
            <a:off x="662580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9368BF6-44E8-45F0-AAF4-C9A5D913C0EA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780000"/>
            <a:ext cx="10080000" cy="1890000"/>
          </a:xfrm>
          <a:prstGeom prst="rect">
            <a:avLst/>
          </a:prstGeom>
          <a:pattFill prst="lgGrid">
            <a:fgClr>
              <a:srgbClr val="3465A4"/>
            </a:fgClr>
            <a:bgClr>
              <a:srgbClr val="009EDA"/>
            </a:bgClr>
          </a:pattFill>
          <a:ln w="18000">
            <a:noFill/>
          </a:ln>
          <a:effectLst>
            <a:outerShdw dist="18000" dir="16200000" rotWithShape="0">
              <a:srgbClr val="F491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PlaceHolder 1"/>
          <p:cNvSpPr>
            <a:spLocks noGrp="1"/>
          </p:cNvSpPr>
          <p:nvPr>
            <p:ph type="dt" idx="1"/>
          </p:nvPr>
        </p:nvSpPr>
        <p:spPr>
          <a:xfrm>
            <a:off x="450000" y="5130000"/>
            <a:ext cx="2340000" cy="450000"/>
          </a:xfrm>
          <a:prstGeom prst="rect">
            <a:avLst/>
          </a:prstGeom>
          <a:noFill/>
          <a:ln w="0">
            <a:solidFill>
              <a:srgbClr val="808080"/>
            </a:solidFill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n-US" sz="2400" b="0" strike="noStrike" spc="-1">
                <a:solidFill>
                  <a:srgbClr val="DBF5F9"/>
                </a:solidFill>
                <a:latin typeface="Source Sans Pro"/>
              </a:defRPr>
            </a:lvl1pPr>
          </a:lstStyle>
          <a:p>
            <a:pPr indent="0">
              <a:buNone/>
            </a:pPr>
            <a:r>
              <a:rPr lang="en-US" sz="2400" b="0" strike="noStrike" spc="-1">
                <a:solidFill>
                  <a:srgbClr val="DBF5F9"/>
                </a:solidFill>
                <a:latin typeface="Source Sans Pro"/>
              </a:rPr>
              <a:t>&lt;date/time&gt; 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ftr" idx="2"/>
          </p:nvPr>
        </p:nvSpPr>
        <p:spPr>
          <a:xfrm>
            <a:off x="3420000" y="5130000"/>
            <a:ext cx="3240000" cy="450000"/>
          </a:xfrm>
          <a:prstGeom prst="rect">
            <a:avLst/>
          </a:prstGeom>
          <a:noFill/>
          <a:ln w="0">
            <a:solidFill>
              <a:srgbClr val="808080"/>
            </a:solidFill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US" sz="2400" b="0" strike="noStrike" spc="-1">
                <a:solidFill>
                  <a:srgbClr val="DBF5F9"/>
                </a:solidFill>
                <a:latin typeface="Source Sans Pro"/>
              </a:defRPr>
            </a:lvl1pPr>
          </a:lstStyle>
          <a:p>
            <a:pPr indent="0" algn="ctr">
              <a:buNone/>
            </a:pPr>
            <a:r>
              <a:rPr lang="en-US" sz="2400" b="0" strike="noStrike" spc="-1">
                <a:solidFill>
                  <a:srgbClr val="DBF5F9"/>
                </a:solidFill>
                <a:latin typeface="Source Sans Pro"/>
              </a:rPr>
              <a:t>&lt;footer&gt; 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sldNum" idx="3"/>
          </p:nvPr>
        </p:nvSpPr>
        <p:spPr>
          <a:xfrm>
            <a:off x="7200000" y="5130000"/>
            <a:ext cx="2340000" cy="450000"/>
          </a:xfrm>
          <a:prstGeom prst="rect">
            <a:avLst/>
          </a:prstGeom>
          <a:noFill/>
          <a:ln w="0">
            <a:solidFill>
              <a:srgbClr val="808080"/>
            </a:solidFill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2400" b="0" strike="noStrike" spc="-1">
                <a:solidFill>
                  <a:srgbClr val="DBF5F9"/>
                </a:solidFill>
                <a:latin typeface="Source Sans Pro"/>
              </a:defRPr>
            </a:lvl1pPr>
          </a:lstStyle>
          <a:p>
            <a:pPr indent="0" algn="r">
              <a:buNone/>
            </a:pPr>
            <a:fld id="{02329820-3ED9-4594-A184-047FEC7C6B2E}" type="slidenum">
              <a:rPr lang="en-US" sz="2400" b="0" strike="noStrike" spc="-1">
                <a:solidFill>
                  <a:srgbClr val="DBF5F9"/>
                </a:solidFill>
                <a:latin typeface="Source Sans Pro"/>
              </a:rPr>
              <a:t>‹#›</a:t>
            </a:fld>
            <a:r>
              <a:rPr lang="en-US" sz="2400" b="0" strike="noStrike" spc="-1">
                <a:solidFill>
                  <a:srgbClr val="DBF5F9"/>
                </a:solidFill>
                <a:latin typeface="Source Sans Pro"/>
              </a:rPr>
              <a:t> 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450000" y="270000"/>
            <a:ext cx="9000000" cy="324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r>
              <a:rPr lang="en-US" sz="6000" b="0" strike="noStrike" spc="-1">
                <a:solidFill>
                  <a:srgbClr val="04617B"/>
                </a:solidFill>
                <a:latin typeface="Source Sans Pro Light"/>
              </a:rPr>
              <a:t>Click to edit the title text format</a:t>
            </a: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450000" y="3870000"/>
            <a:ext cx="9000000" cy="117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1000"/>
          </a:bodyPr>
          <a:lstStyle/>
          <a:p>
            <a:pPr marL="432000" indent="-324000">
              <a:spcAft>
                <a:spcPts val="924"/>
              </a:spcAft>
              <a:buClr>
                <a:srgbClr val="F49100"/>
              </a:buClr>
              <a:buSzPct val="45000"/>
              <a:buFont typeface="Wingdings" charset="2"/>
              <a:buChar char=""/>
            </a:pPr>
            <a:r>
              <a:rPr lang="en-US" sz="2100" b="0" strike="noStrike" spc="-1">
                <a:solidFill>
                  <a:srgbClr val="DBF5F9"/>
                </a:solidFill>
                <a:latin typeface="Source Sans Pro"/>
              </a:rPr>
              <a:t>Click to edit the outline text format</a:t>
            </a:r>
          </a:p>
          <a:p>
            <a:pPr marL="864000" lvl="1" indent="-324000">
              <a:spcAft>
                <a:spcPts val="842"/>
              </a:spcAft>
              <a:buClr>
                <a:srgbClr val="F49100"/>
              </a:buClr>
              <a:buSzPct val="75000"/>
              <a:buFont typeface="Symbol" charset="2"/>
              <a:buChar char=""/>
            </a:pPr>
            <a:r>
              <a:rPr lang="en-US" sz="1650" b="0" strike="noStrike" spc="-1">
                <a:solidFill>
                  <a:srgbClr val="DBF5F9"/>
                </a:solidFill>
                <a:latin typeface="Source Sans Pro"/>
              </a:rPr>
              <a:t>Second Outline Level</a:t>
            </a:r>
          </a:p>
          <a:p>
            <a:pPr marL="1296000" lvl="2" indent="-288000">
              <a:spcAft>
                <a:spcPts val="635"/>
              </a:spcAft>
              <a:buClr>
                <a:srgbClr val="F491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DBF5F9"/>
                </a:solidFill>
                <a:latin typeface="Source Sans Pro"/>
              </a:rPr>
              <a:t>Third Outline Level</a:t>
            </a:r>
          </a:p>
          <a:p>
            <a:pPr marL="1728000" lvl="3" indent="-216000">
              <a:spcAft>
                <a:spcPts val="422"/>
              </a:spcAft>
              <a:buClr>
                <a:srgbClr val="F49100"/>
              </a:buClr>
              <a:buSzPct val="75000"/>
              <a:buFont typeface="Symbol" charset="2"/>
              <a:buChar char=""/>
            </a:pPr>
            <a:r>
              <a:rPr lang="en-US" sz="1500" b="0" strike="noStrike" spc="-1">
                <a:solidFill>
                  <a:srgbClr val="DBF5F9"/>
                </a:solidFill>
                <a:latin typeface="Source Sans Pro"/>
              </a:rPr>
              <a:t>Fourth Outline Level</a:t>
            </a:r>
          </a:p>
          <a:p>
            <a:pPr marL="2160000" lvl="4" indent="-216000">
              <a:spcAft>
                <a:spcPts val="210"/>
              </a:spcAft>
              <a:buClr>
                <a:srgbClr val="F491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>
                <a:solidFill>
                  <a:srgbClr val="DBF5F9"/>
                </a:solidFill>
                <a:latin typeface="Source Sans Pro"/>
              </a:rPr>
              <a:t>Fifth Outline Level</a:t>
            </a:r>
          </a:p>
          <a:p>
            <a:pPr marL="2592000" lvl="5" indent="-216000">
              <a:spcAft>
                <a:spcPts val="210"/>
              </a:spcAft>
              <a:buClr>
                <a:srgbClr val="F491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>
                <a:solidFill>
                  <a:srgbClr val="DBF5F9"/>
                </a:solidFill>
                <a:latin typeface="Source Sans Pro"/>
              </a:rPr>
              <a:t>Sixth Outline Level</a:t>
            </a:r>
          </a:p>
          <a:p>
            <a:pPr marL="3024000" lvl="6" indent="-216000">
              <a:spcAft>
                <a:spcPts val="210"/>
              </a:spcAft>
              <a:buClr>
                <a:srgbClr val="F491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>
                <a:solidFill>
                  <a:srgbClr val="DBF5F9"/>
                </a:solidFill>
                <a:latin typeface="Source Sans Pro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 flipV="1">
            <a:off x="0" y="0"/>
            <a:ext cx="10080000" cy="1080000"/>
          </a:xfrm>
          <a:prstGeom prst="rect">
            <a:avLst/>
          </a:prstGeom>
          <a:pattFill prst="lgGrid">
            <a:fgClr>
              <a:srgbClr val="3465A4"/>
            </a:fgClr>
            <a:bgClr>
              <a:srgbClr val="009EDA"/>
            </a:bgClr>
          </a:pattFill>
          <a:ln w="18000">
            <a:noFill/>
          </a:ln>
          <a:effectLst>
            <a:outerShdw dist="10800" dir="5400000" rotWithShape="0">
              <a:srgbClr val="F491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83000"/>
          </a:bodyPr>
          <a:lstStyle/>
          <a:p>
            <a:pPr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Click to edit the title text format</a:t>
            </a: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Click to edit the outline text format</a:t>
            </a:r>
          </a:p>
          <a:p>
            <a:pPr marL="864000" lvl="1" indent="-324000"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100" b="0" strike="noStrike" spc="-1">
                <a:latin typeface="Source Sans Pro"/>
              </a:rPr>
              <a:t>Second Outline Level</a:t>
            </a:r>
          </a:p>
          <a:p>
            <a:pPr marL="1296000" lvl="2" indent="-288000"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Source Sans Pro"/>
              </a:rPr>
              <a:t>Third Outline Level</a:t>
            </a:r>
          </a:p>
          <a:p>
            <a:pPr marL="1728000" lvl="3" indent="-216000">
              <a:spcAft>
                <a:spcPts val="42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Source Sans Pro"/>
              </a:rPr>
              <a:t>Fourth Outline Level</a:t>
            </a:r>
          </a:p>
          <a:p>
            <a:pPr marL="2160000" lvl="4" indent="-216000">
              <a:spcAft>
                <a:spcPts val="210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Source Sans Pro"/>
              </a:rPr>
              <a:t>Fifth Outline Level</a:t>
            </a:r>
          </a:p>
          <a:p>
            <a:pPr marL="2592000" lvl="5" indent="-216000">
              <a:spcAft>
                <a:spcPts val="210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Source Sans Pro"/>
              </a:rPr>
              <a:t>Sixth Outline Level</a:t>
            </a:r>
          </a:p>
          <a:p>
            <a:pPr marL="3024000" lvl="6" indent="-216000">
              <a:spcAft>
                <a:spcPts val="210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Source Sans Pro"/>
              </a:rPr>
              <a:t>Seventh Outline Level</a:t>
            </a:r>
          </a:p>
        </p:txBody>
      </p:sp>
      <p:sp>
        <p:nvSpPr>
          <p:cNvPr id="45" name="PlaceHolder 3"/>
          <p:cNvSpPr>
            <a:spLocks noGrp="1"/>
          </p:cNvSpPr>
          <p:nvPr>
            <p:ph type="dt" idx="4"/>
          </p:nvPr>
        </p:nvSpPr>
        <p:spPr>
          <a:xfrm>
            <a:off x="540000" y="5130000"/>
            <a:ext cx="2340000" cy="45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n-US" sz="2400" b="0" strike="noStrike" spc="-1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>
              <a:buNone/>
            </a:pPr>
            <a:r>
              <a:rPr lang="en-US" sz="2400" b="0" strike="noStrike" spc="-1">
                <a:solidFill>
                  <a:srgbClr val="484848"/>
                </a:solidFill>
                <a:latin typeface="Source Sans Pro"/>
              </a:rPr>
              <a:t>&lt;date/time&gt; </a:t>
            </a:r>
          </a:p>
        </p:txBody>
      </p:sp>
      <p:sp>
        <p:nvSpPr>
          <p:cNvPr id="46" name="PlaceHolder 4"/>
          <p:cNvSpPr>
            <a:spLocks noGrp="1"/>
          </p:cNvSpPr>
          <p:nvPr>
            <p:ph type="ftr" idx="5"/>
          </p:nvPr>
        </p:nvSpPr>
        <p:spPr>
          <a:xfrm>
            <a:off x="3420000" y="5130000"/>
            <a:ext cx="3240000" cy="45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US" sz="2400" b="0" strike="noStrike" spc="-1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 algn="ctr">
              <a:buNone/>
            </a:pPr>
            <a:r>
              <a:rPr lang="en-US" sz="2400" b="0" strike="noStrike" spc="-1">
                <a:solidFill>
                  <a:srgbClr val="484848"/>
                </a:solidFill>
                <a:latin typeface="Source Sans Pro"/>
              </a:rPr>
              <a:t>&lt;footer&gt; </a:t>
            </a:r>
          </a:p>
        </p:txBody>
      </p:sp>
      <p:sp>
        <p:nvSpPr>
          <p:cNvPr id="47" name="PlaceHolder 5"/>
          <p:cNvSpPr>
            <a:spLocks noGrp="1"/>
          </p:cNvSpPr>
          <p:nvPr>
            <p:ph type="sldNum" idx="6"/>
          </p:nvPr>
        </p:nvSpPr>
        <p:spPr>
          <a:xfrm>
            <a:off x="7200000" y="5130000"/>
            <a:ext cx="2340000" cy="45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2400" b="0" strike="noStrike" spc="-1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 algn="r">
              <a:buNone/>
            </a:pPr>
            <a:fld id="{BDB94654-229D-4F27-9AAD-E3AF88AB674B}" type="slidenum">
              <a:rPr lang="en-US" sz="2400" b="0" strike="noStrike" spc="-1">
                <a:solidFill>
                  <a:srgbClr val="484848"/>
                </a:solidFill>
                <a:latin typeface="Source Sans Pro"/>
              </a:rPr>
              <a:t>‹#›</a:t>
            </a:fld>
            <a:r>
              <a:rPr lang="en-US" sz="2400" b="0" strike="noStrike" spc="-1">
                <a:solidFill>
                  <a:srgbClr val="484848"/>
                </a:solidFill>
                <a:latin typeface="Source Sans Pro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/>
          <p:cNvSpPr/>
          <p:nvPr/>
        </p:nvSpPr>
        <p:spPr>
          <a:xfrm flipV="1">
            <a:off x="0" y="0"/>
            <a:ext cx="10080000" cy="180000"/>
          </a:xfrm>
          <a:prstGeom prst="rect">
            <a:avLst/>
          </a:prstGeom>
          <a:pattFill prst="lgGrid">
            <a:fgClr>
              <a:srgbClr val="3465A4"/>
            </a:fgClr>
            <a:bgClr>
              <a:srgbClr val="009EDA"/>
            </a:bgClr>
          </a:pattFill>
          <a:ln w="18000">
            <a:noFill/>
          </a:ln>
          <a:effectLst>
            <a:outerShdw dist="10800" dir="5400000" rotWithShape="0">
              <a:srgbClr val="F491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40000" y="27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83000"/>
          </a:bodyPr>
          <a:lstStyle/>
          <a:p>
            <a:pPr indent="0">
              <a:buNone/>
            </a:pPr>
            <a:r>
              <a:rPr lang="en-US" sz="4500" b="0" strike="noStrike" spc="-1">
                <a:solidFill>
                  <a:srgbClr val="04617B"/>
                </a:solidFill>
                <a:latin typeface="Source Sans Pro Light"/>
              </a:rPr>
              <a:t>Click to edit the title text format</a:t>
            </a: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40000" y="1440000"/>
            <a:ext cx="9000000" cy="405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Aft>
                <a:spcPts val="1057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Click to edit the outline text format</a:t>
            </a:r>
          </a:p>
          <a:p>
            <a:pPr marL="864000" lvl="1" indent="-324000">
              <a:spcAft>
                <a:spcPts val="842"/>
              </a:spcAft>
              <a:buClr>
                <a:srgbClr val="04617B"/>
              </a:buClr>
              <a:buSzPct val="75000"/>
              <a:buFont typeface="Symbol" charset="2"/>
              <a:buChar char=""/>
            </a:pPr>
            <a:r>
              <a:rPr lang="en-US" sz="2100" b="0" strike="noStrike" spc="-1">
                <a:latin typeface="Source Sans Pro"/>
              </a:rPr>
              <a:t>Second Outline Level</a:t>
            </a:r>
          </a:p>
          <a:p>
            <a:pPr marL="1296000" lvl="2" indent="-288000">
              <a:spcAft>
                <a:spcPts val="635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Source Sans Pro"/>
              </a:rPr>
              <a:t>Third Outline Level</a:t>
            </a:r>
          </a:p>
          <a:p>
            <a:pPr marL="1728000" lvl="3" indent="-216000">
              <a:spcAft>
                <a:spcPts val="422"/>
              </a:spcAft>
              <a:buClr>
                <a:srgbClr val="04617B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latin typeface="Source Sans Pro"/>
              </a:rPr>
              <a:t>Fourth Outline Level</a:t>
            </a:r>
          </a:p>
          <a:p>
            <a:pPr marL="2160000" lvl="4" indent="-216000">
              <a:spcAft>
                <a:spcPts val="210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Source Sans Pro"/>
              </a:rPr>
              <a:t>Fifth Outline Level</a:t>
            </a:r>
          </a:p>
          <a:p>
            <a:pPr marL="2592000" lvl="5" indent="-216000">
              <a:spcAft>
                <a:spcPts val="210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Source Sans Pro"/>
              </a:rPr>
              <a:t>Sixth Outline Level</a:t>
            </a:r>
          </a:p>
          <a:p>
            <a:pPr marL="3024000" lvl="6" indent="-216000">
              <a:spcAft>
                <a:spcPts val="210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latin typeface="Source Sans Pro"/>
              </a:rPr>
              <a:t>Seventh Outline Level</a:t>
            </a:r>
          </a:p>
        </p:txBody>
      </p:sp>
      <p:sp>
        <p:nvSpPr>
          <p:cNvPr id="87" name="PlaceHolder 3"/>
          <p:cNvSpPr>
            <a:spLocks noGrp="1"/>
          </p:cNvSpPr>
          <p:nvPr>
            <p:ph type="dt" idx="7"/>
          </p:nvPr>
        </p:nvSpPr>
        <p:spPr>
          <a:xfrm>
            <a:off x="540000" y="5130000"/>
            <a:ext cx="2340000" cy="45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n-US" sz="2400" b="0" strike="noStrike" spc="-1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>
              <a:buNone/>
            </a:pPr>
            <a:r>
              <a:rPr lang="en-US" sz="2400" b="0" strike="noStrike" spc="-1">
                <a:solidFill>
                  <a:srgbClr val="484848"/>
                </a:solidFill>
                <a:latin typeface="Source Sans Pro"/>
              </a:rPr>
              <a:t>&lt;date/time&gt; </a:t>
            </a:r>
          </a:p>
        </p:txBody>
      </p:sp>
      <p:sp>
        <p:nvSpPr>
          <p:cNvPr id="88" name="PlaceHolder 4"/>
          <p:cNvSpPr>
            <a:spLocks noGrp="1"/>
          </p:cNvSpPr>
          <p:nvPr>
            <p:ph type="ftr" idx="8"/>
          </p:nvPr>
        </p:nvSpPr>
        <p:spPr>
          <a:xfrm>
            <a:off x="3420000" y="5119200"/>
            <a:ext cx="3240000" cy="45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US" sz="2400" b="0" strike="noStrike" spc="-1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 algn="ctr">
              <a:buNone/>
            </a:pPr>
            <a:r>
              <a:rPr lang="en-US" sz="2400" b="0" strike="noStrike" spc="-1">
                <a:solidFill>
                  <a:srgbClr val="484848"/>
                </a:solidFill>
                <a:latin typeface="Source Sans Pro"/>
              </a:rPr>
              <a:t>&lt;footer&gt; </a:t>
            </a:r>
          </a:p>
        </p:txBody>
      </p:sp>
      <p:sp>
        <p:nvSpPr>
          <p:cNvPr id="89" name="PlaceHolder 5"/>
          <p:cNvSpPr>
            <a:spLocks noGrp="1"/>
          </p:cNvSpPr>
          <p:nvPr>
            <p:ph type="sldNum" idx="9"/>
          </p:nvPr>
        </p:nvSpPr>
        <p:spPr>
          <a:xfrm>
            <a:off x="7650000" y="5130000"/>
            <a:ext cx="1890000" cy="45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2400" b="0" strike="noStrike" spc="-1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 algn="r">
              <a:buNone/>
            </a:pPr>
            <a:fld id="{B172718D-B8A1-4E54-8460-485B96BC686A}" type="slidenum">
              <a:rPr lang="en-US" sz="2400" b="0" strike="noStrike" spc="-1">
                <a:solidFill>
                  <a:srgbClr val="484848"/>
                </a:solidFill>
                <a:latin typeface="Source Sans Pro"/>
              </a:rPr>
              <a:t>‹#›</a:t>
            </a:fld>
            <a:r>
              <a:rPr lang="en-US" sz="2400" b="0" strike="noStrike" spc="-1">
                <a:solidFill>
                  <a:srgbClr val="484848"/>
                </a:solidFill>
                <a:latin typeface="Source Sans Pro"/>
              </a:rPr>
              <a:t> </a:t>
            </a:r>
          </a:p>
        </p:txBody>
      </p:sp>
      <p:sp>
        <p:nvSpPr>
          <p:cNvPr id="90" name="Rectangle 89"/>
          <p:cNvSpPr/>
          <p:nvPr/>
        </p:nvSpPr>
        <p:spPr>
          <a:xfrm>
            <a:off x="0" y="5580000"/>
            <a:ext cx="10080000" cy="90000"/>
          </a:xfrm>
          <a:prstGeom prst="rect">
            <a:avLst/>
          </a:prstGeom>
          <a:pattFill prst="lgGrid">
            <a:fgClr>
              <a:srgbClr val="3465A4"/>
            </a:fgClr>
            <a:bgClr>
              <a:srgbClr val="009EDA"/>
            </a:bgClr>
          </a:pattFill>
          <a:ln w="18000">
            <a:noFill/>
          </a:ln>
          <a:effectLst>
            <a:outerShdw dist="10800" dir="16200000" rotWithShape="0">
              <a:srgbClr val="F491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irmisrael.org/learn/praise-and-worship-in-hebrew-6-words-to-know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odsbreath.net/2015/03/05/greek-words-for-worship-in-the-bible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blestudytools.com/1-chronicles/16-14.html" TargetMode="External"/><Relationship Id="rId13" Type="http://schemas.openxmlformats.org/officeDocument/2006/relationships/hyperlink" Target="https://www.biblestudytools.com/1-chronicles/16-20.html" TargetMode="External"/><Relationship Id="rId3" Type="http://schemas.openxmlformats.org/officeDocument/2006/relationships/hyperlink" Target="https://www.biblestudytools.com/1-chronicles/16-9.html" TargetMode="External"/><Relationship Id="rId7" Type="http://schemas.openxmlformats.org/officeDocument/2006/relationships/hyperlink" Target="https://www.biblestudytools.com/1-chronicles/16-13.html" TargetMode="External"/><Relationship Id="rId12" Type="http://schemas.openxmlformats.org/officeDocument/2006/relationships/hyperlink" Target="https://www.biblestudytools.com/1-chronicles/16-18.html" TargetMode="External"/><Relationship Id="rId2" Type="http://schemas.openxmlformats.org/officeDocument/2006/relationships/hyperlink" Target="https://www.biblestudytools.com/1-chronicles/16-8.html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www.biblestudytools.com/1-chronicles/16-12.html" TargetMode="External"/><Relationship Id="rId11" Type="http://schemas.openxmlformats.org/officeDocument/2006/relationships/hyperlink" Target="https://www.biblestudytools.com/1-chronicles/16-17.html" TargetMode="External"/><Relationship Id="rId5" Type="http://schemas.openxmlformats.org/officeDocument/2006/relationships/hyperlink" Target="https://www.biblestudytools.com/1-chronicles/16-11.html" TargetMode="External"/><Relationship Id="rId15" Type="http://schemas.openxmlformats.org/officeDocument/2006/relationships/image" Target="../media/image14.png"/><Relationship Id="rId10" Type="http://schemas.openxmlformats.org/officeDocument/2006/relationships/hyperlink" Target="https://www.biblestudytools.com/1-chronicles/16-16.html" TargetMode="External"/><Relationship Id="rId4" Type="http://schemas.openxmlformats.org/officeDocument/2006/relationships/hyperlink" Target="https://www.biblestudytools.com/1-chronicles/16-10.html" TargetMode="External"/><Relationship Id="rId9" Type="http://schemas.openxmlformats.org/officeDocument/2006/relationships/hyperlink" Target="https://www.biblestudytools.com/1-chronicles/16-15.html" TargetMode="External"/><Relationship Id="rId14" Type="http://schemas.openxmlformats.org/officeDocument/2006/relationships/hyperlink" Target="https://www.biblestudytools.com/1-chronicles/16-19.html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blestudytools.com/1-chronicles/16-27.html" TargetMode="External"/><Relationship Id="rId13" Type="http://schemas.openxmlformats.org/officeDocument/2006/relationships/hyperlink" Target="https://www.biblestudytools.com/1-chronicles/16-32.html" TargetMode="External"/><Relationship Id="rId18" Type="http://schemas.openxmlformats.org/officeDocument/2006/relationships/image" Target="../media/image14.png"/><Relationship Id="rId3" Type="http://schemas.openxmlformats.org/officeDocument/2006/relationships/hyperlink" Target="https://www.biblestudytools.com/1-chronicles/16-22.html" TargetMode="External"/><Relationship Id="rId7" Type="http://schemas.openxmlformats.org/officeDocument/2006/relationships/hyperlink" Target="https://www.biblestudytools.com/1-chronicles/16-26.html" TargetMode="External"/><Relationship Id="rId12" Type="http://schemas.openxmlformats.org/officeDocument/2006/relationships/hyperlink" Target="https://www.biblestudytools.com/1-chronicles/16-31.html" TargetMode="External"/><Relationship Id="rId17" Type="http://schemas.openxmlformats.org/officeDocument/2006/relationships/hyperlink" Target="https://www.biblestudytools.com/1-chronicles/16-36.html" TargetMode="External"/><Relationship Id="rId2" Type="http://schemas.openxmlformats.org/officeDocument/2006/relationships/hyperlink" Target="https://www.biblestudytools.com/1-chronicles/16-21.html" TargetMode="External"/><Relationship Id="rId16" Type="http://schemas.openxmlformats.org/officeDocument/2006/relationships/hyperlink" Target="https://www.biblestudytools.com/1-chronicles/16-35.html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www.biblestudytools.com/1-chronicles/16-25.html" TargetMode="External"/><Relationship Id="rId11" Type="http://schemas.openxmlformats.org/officeDocument/2006/relationships/hyperlink" Target="https://www.biblestudytools.com/1-chronicles/16-30.html" TargetMode="External"/><Relationship Id="rId5" Type="http://schemas.openxmlformats.org/officeDocument/2006/relationships/hyperlink" Target="https://www.biblestudytools.com/1-chronicles/16-24.html" TargetMode="External"/><Relationship Id="rId15" Type="http://schemas.openxmlformats.org/officeDocument/2006/relationships/hyperlink" Target="https://www.biblestudytools.com/1-chronicles/16-34.html" TargetMode="External"/><Relationship Id="rId10" Type="http://schemas.openxmlformats.org/officeDocument/2006/relationships/hyperlink" Target="https://www.biblestudytools.com/1-chronicles/16-29.html" TargetMode="External"/><Relationship Id="rId4" Type="http://schemas.openxmlformats.org/officeDocument/2006/relationships/hyperlink" Target="https://www.biblestudytools.com/1-chronicles/16-23.html" TargetMode="External"/><Relationship Id="rId9" Type="http://schemas.openxmlformats.org/officeDocument/2006/relationships/hyperlink" Target="https://www.biblestudytools.com/1-chronicles/16-28.html" TargetMode="External"/><Relationship Id="rId14" Type="http://schemas.openxmlformats.org/officeDocument/2006/relationships/hyperlink" Target="https://www.biblestudytools.com/1-chronicles/16-33.html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ubTitle"/>
          </p:nvPr>
        </p:nvSpPr>
        <p:spPr>
          <a:xfrm>
            <a:off x="450000" y="3870000"/>
            <a:ext cx="9379800" cy="115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700" b="1" i="1" strike="noStrike" spc="-1">
                <a:solidFill>
                  <a:srgbClr val="DBF5F9"/>
                </a:solidFill>
                <a:latin typeface="Source Sans Pro"/>
              </a:rPr>
              <a:t>“We make no melody unless we sing with grace in our hearts.”</a:t>
            </a:r>
            <a:endParaRPr lang="en-US" sz="2700" b="1" strike="noStrike" spc="-1">
              <a:solidFill>
                <a:srgbClr val="DBF5F9"/>
              </a:solidFill>
              <a:latin typeface="Source Sans Pro"/>
            </a:endParaRPr>
          </a:p>
          <a:p>
            <a:pPr algn="ctr">
              <a:lnSpc>
                <a:spcPct val="100000"/>
              </a:lnSpc>
            </a:pPr>
            <a:r>
              <a:rPr lang="en-US" sz="2100" b="1" i="1" strike="noStrike" spc="-1">
                <a:solidFill>
                  <a:srgbClr val="DBF5F9"/>
                </a:solidFill>
                <a:latin typeface="Source Sans Pro"/>
              </a:rPr>
              <a:t>Matthew Henry </a:t>
            </a:r>
            <a:endParaRPr lang="en-US" sz="2100" b="1" strike="noStrike" spc="-1">
              <a:solidFill>
                <a:srgbClr val="DBF5F9"/>
              </a:solidFill>
              <a:latin typeface="Source Sans Pro"/>
            </a:endParaRPr>
          </a:p>
        </p:txBody>
      </p:sp>
      <p:pic>
        <p:nvPicPr>
          <p:cNvPr id="128" name="Picture 127"/>
          <p:cNvPicPr/>
          <p:nvPr/>
        </p:nvPicPr>
        <p:blipFill>
          <a:blip r:embed="rId3"/>
          <a:stretch/>
        </p:blipFill>
        <p:spPr>
          <a:xfrm>
            <a:off x="2816640" y="457200"/>
            <a:ext cx="4498560" cy="2993400"/>
          </a:xfrm>
          <a:prstGeom prst="rect">
            <a:avLst/>
          </a:prstGeom>
          <a:ln w="1800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71640" cy="94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My Personal Worship Journey</a:t>
            </a:r>
          </a:p>
        </p:txBody>
      </p:sp>
      <p:pic>
        <p:nvPicPr>
          <p:cNvPr id="130" name="Picture 129"/>
          <p:cNvPicPr/>
          <p:nvPr/>
        </p:nvPicPr>
        <p:blipFill>
          <a:blip r:embed="rId3"/>
          <a:stretch/>
        </p:blipFill>
        <p:spPr>
          <a:xfrm>
            <a:off x="2057400" y="1298520"/>
            <a:ext cx="5577840" cy="418788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DE73261-5A33-4A57-A3F2-30E6981DF3B9}" type="slidenum"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Purpose of Worship</a:t>
            </a: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Symbol" charset="2"/>
              <a:buChar char=""/>
            </a:pPr>
            <a:r>
              <a:rPr lang="en-US" sz="2400" b="0" strike="noStrike" spc="-1">
                <a:solidFill>
                  <a:srgbClr val="000000"/>
                </a:solidFill>
                <a:latin typeface="Source Sans Pro"/>
              </a:rPr>
              <a:t>What is God’s desired outcome for worship?</a:t>
            </a: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Symbol" charset="2"/>
              <a:buChar char=""/>
            </a:pPr>
            <a:r>
              <a:rPr lang="en-US" sz="2400" b="0" strike="noStrike" spc="-1">
                <a:solidFill>
                  <a:srgbClr val="000000"/>
                </a:solidFill>
                <a:latin typeface="Source Sans Pro"/>
              </a:rPr>
              <a:t>What is our desired outcome? Do they sometimes differ? Why?</a:t>
            </a: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Symbol" charset="2"/>
              <a:buChar char=""/>
            </a:pPr>
            <a:r>
              <a:rPr lang="en-US" sz="2400" b="0" strike="noStrike" spc="-1">
                <a:solidFill>
                  <a:srgbClr val="000000"/>
                </a:solidFill>
                <a:latin typeface="Source Sans Pro"/>
              </a:rPr>
              <a:t>Mechanisms of worship - How do we do it? </a:t>
            </a:r>
          </a:p>
        </p:txBody>
      </p:sp>
      <p:pic>
        <p:nvPicPr>
          <p:cNvPr id="133" name="Picture 132"/>
          <p:cNvPicPr/>
          <p:nvPr/>
        </p:nvPicPr>
        <p:blipFill>
          <a:blip r:embed="rId2"/>
          <a:stretch/>
        </p:blipFill>
        <p:spPr>
          <a:xfrm>
            <a:off x="2470680" y="3200400"/>
            <a:ext cx="4615920" cy="2174760"/>
          </a:xfrm>
          <a:prstGeom prst="rect">
            <a:avLst/>
          </a:prstGeom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613CE3E-6721-4A62-82F4-4F699B73A20C}" type="slidenum"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90000"/>
          </a:bodyPr>
          <a:lstStyle/>
          <a:p>
            <a:pPr marL="457200"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Common definition of worship – “worthy ship”</a:t>
            </a: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67752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685800" indent="0">
              <a:spcAft>
                <a:spcPts val="1054"/>
              </a:spcAft>
              <a:buNone/>
            </a:pPr>
            <a:r>
              <a:rPr lang="en-US" sz="2400" b="0" strike="noStrike" spc="-1">
                <a:latin typeface="Source Sans Pro"/>
              </a:rPr>
              <a:t>1958 Dictionary – Courtesy or reverence paid to worth; hence honor, respect</a:t>
            </a:r>
          </a:p>
          <a:p>
            <a:pPr marL="685800" indent="0">
              <a:spcAft>
                <a:spcPts val="1054"/>
              </a:spcAft>
              <a:buNone/>
            </a:pPr>
            <a:r>
              <a:rPr lang="en-US" sz="2400" b="0" strike="noStrike" spc="-1">
                <a:latin typeface="Source Sans Pro"/>
              </a:rPr>
              <a:t>2022 Dictionary – To honor or show reverence for a divine being or supernatural power</a:t>
            </a:r>
          </a:p>
          <a:p>
            <a:pPr marL="685800" indent="0">
              <a:spcAft>
                <a:spcPts val="1054"/>
              </a:spcAft>
              <a:buNone/>
            </a:pPr>
            <a:r>
              <a:rPr lang="en-US" sz="2400" b="0" strike="noStrike" spc="-1">
                <a:latin typeface="Source Sans Pro"/>
              </a:rPr>
              <a:t>Holding as holy because of the character of the one worshipped; homage (ceremony)</a:t>
            </a:r>
          </a:p>
          <a:p>
            <a:pPr marL="685800" indent="0">
              <a:spcAft>
                <a:spcPts val="1054"/>
              </a:spcAft>
              <a:buNone/>
            </a:pPr>
            <a:r>
              <a:rPr lang="en-US" sz="2400" b="0" strike="noStrike" spc="-1">
                <a:latin typeface="Source Sans Pro"/>
              </a:rPr>
              <a:t>Synonyms – adore, respect, revere, deify, glorify, adulate, venerate</a:t>
            </a:r>
          </a:p>
        </p:txBody>
      </p:sp>
      <p:pic>
        <p:nvPicPr>
          <p:cNvPr id="136" name="Picture 135"/>
          <p:cNvPicPr/>
          <p:nvPr/>
        </p:nvPicPr>
        <p:blipFill>
          <a:blip r:embed="rId2"/>
          <a:stretch/>
        </p:blipFill>
        <p:spPr>
          <a:xfrm>
            <a:off x="7543800" y="1228680"/>
            <a:ext cx="2286000" cy="1285920"/>
          </a:xfrm>
          <a:prstGeom prst="rect">
            <a:avLst/>
          </a:prstGeom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0688CDA-F286-4490-B412-8C1C21188D64}" type="slidenum"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457200"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Hebrew words for worship</a:t>
            </a: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4500" lnSpcReduction="10000"/>
          </a:bodyPr>
          <a:lstStyle/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1. Hallel - to shine, to be boastful, to glorify</a:t>
            </a:r>
            <a:endParaRPr lang="en-US" sz="2400" b="0" strike="noStrike" spc="-1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The root gives us Hallelujah – praise + YHWH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II Sam 6:14 – David danced before the Lord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Psa 113:1 – Praise (hallelu) ye the Lord.</a:t>
            </a:r>
          </a:p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2. Tehilah – a praise song</a:t>
            </a:r>
            <a:endParaRPr lang="en-US" sz="2400" b="0" strike="noStrike" spc="-1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Hebrew name for the book of Psalms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An instruction to bring forth light with songs, shouts and holy noise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Ex 15:2 – Just after God delivers them from the Egyptians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Ps 22:3 – You inhabit the praises of Israel.</a:t>
            </a:r>
          </a:p>
        </p:txBody>
      </p:sp>
      <p:pic>
        <p:nvPicPr>
          <p:cNvPr id="139" name="Picture 138"/>
          <p:cNvPicPr/>
          <p:nvPr/>
        </p:nvPicPr>
        <p:blipFill>
          <a:blip r:embed="rId2"/>
          <a:srcRect l="27609" b="19"/>
          <a:stretch/>
        </p:blipFill>
        <p:spPr>
          <a:xfrm>
            <a:off x="7315200" y="1385280"/>
            <a:ext cx="2020680" cy="1463040"/>
          </a:xfrm>
          <a:prstGeom prst="rect">
            <a:avLst/>
          </a:prstGeom>
          <a:ln w="18000">
            <a:noFill/>
          </a:ln>
        </p:spPr>
      </p:pic>
      <p:sp>
        <p:nvSpPr>
          <p:cNvPr id="140" name="TextBox 139"/>
          <p:cNvSpPr txBox="1"/>
          <p:nvPr/>
        </p:nvSpPr>
        <p:spPr>
          <a:xfrm>
            <a:off x="4782600" y="5029200"/>
            <a:ext cx="4132800" cy="232200"/>
          </a:xfrm>
          <a:prstGeom prst="rect">
            <a:avLst/>
          </a:prstGeom>
          <a:noFill/>
          <a:ln w="18000">
            <a:noFill/>
          </a:ln>
        </p:spPr>
        <p:txBody>
          <a:bodyPr lIns="36000" tIns="36000" rIns="36000" bIns="36000" anchor="ctr">
            <a:noAutofit/>
          </a:bodyPr>
          <a:lstStyle/>
          <a:p>
            <a:r>
              <a:rPr lang="en-US" sz="1000" b="0" strike="noStrike" spc="-1">
                <a:latin typeface="Source Sans Pro"/>
                <a:hlinkClick r:id="rId3"/>
              </a:rPr>
              <a:t>https://firmisrael.org/learn/praise-and-worship-in-hebrew-6-words-to-know/</a:t>
            </a:r>
            <a:endParaRPr lang="en-US" sz="1000" b="0" strike="noStrike" spc="-1"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0ADAC57-D332-4F2D-8711-736792621BC6}" type="slidenum"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457200"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Hebrew words for worship (cont)</a:t>
            </a: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372600" y="13716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4500" lnSpcReduction="10000"/>
          </a:bodyPr>
          <a:lstStyle/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 dirty="0">
                <a:latin typeface="Source Sans Pro"/>
              </a:rPr>
              <a:t>3. </a:t>
            </a:r>
            <a:r>
              <a:rPr lang="en-US" sz="2400" b="1" strike="noStrike" spc="-1" dirty="0" err="1">
                <a:latin typeface="Source Sans Pro"/>
              </a:rPr>
              <a:t>Zamar</a:t>
            </a:r>
            <a:r>
              <a:rPr lang="en-US" sz="2400" b="1" strike="noStrike" spc="-1" dirty="0">
                <a:latin typeface="Source Sans Pro"/>
              </a:rPr>
              <a:t> – musical term for praise </a:t>
            </a:r>
            <a:endParaRPr lang="en-US" sz="2400" b="0" strike="noStrike" spc="-1" dirty="0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>
                <a:latin typeface="Source Sans Pro"/>
              </a:rPr>
              <a:t>The use of stringed instruments </a:t>
            </a:r>
            <a:r>
              <a:rPr lang="en-US" sz="1500" b="0" strike="noStrike" spc="-1" dirty="0">
                <a:latin typeface="Source Sans Pro"/>
              </a:rPr>
              <a:t>( Seven Psalms contain the instruction to use)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>
                <a:latin typeface="Source Sans Pro"/>
              </a:rPr>
              <a:t>Implies a collective harmony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>
                <a:latin typeface="Source Sans Pro"/>
              </a:rPr>
              <a:t>An atmosphere where God is invited to move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>
                <a:latin typeface="Source Sans Pro"/>
              </a:rPr>
              <a:t>Rev 5:8, 14:2, 15:2, 18:22 – the sound of harpists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>
                <a:latin typeface="Source Sans Pro"/>
              </a:rPr>
              <a:t>I Sam 16:23  - David played the lyre and the evil spirit would leave Saul</a:t>
            </a:r>
          </a:p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 dirty="0">
                <a:latin typeface="Source Sans Pro"/>
              </a:rPr>
              <a:t>4. </a:t>
            </a:r>
            <a:r>
              <a:rPr lang="en-US" sz="2400" b="1" strike="noStrike" spc="-1" dirty="0" err="1">
                <a:latin typeface="Source Sans Pro"/>
              </a:rPr>
              <a:t>Yadah</a:t>
            </a:r>
            <a:r>
              <a:rPr lang="en-US" sz="2400" b="1" strike="noStrike" spc="-1" dirty="0">
                <a:latin typeface="Source Sans Pro"/>
              </a:rPr>
              <a:t> – Rare use - moments when God is praised by raising of hands</a:t>
            </a:r>
            <a:endParaRPr lang="en-US" sz="2400" b="0" strike="noStrike" spc="-1" dirty="0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>
                <a:latin typeface="Source Sans Pro"/>
              </a:rPr>
              <a:t>Ex 17 – raising of hands meant a battle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>
                <a:latin typeface="Source Sans Pro"/>
              </a:rPr>
              <a:t>When we surrender ourselves, God can fight the battle</a:t>
            </a:r>
          </a:p>
        </p:txBody>
      </p:sp>
      <p:pic>
        <p:nvPicPr>
          <p:cNvPr id="143" name="Picture 142"/>
          <p:cNvPicPr/>
          <p:nvPr/>
        </p:nvPicPr>
        <p:blipFill>
          <a:blip r:embed="rId2"/>
          <a:srcRect l="27609" b="19"/>
          <a:stretch/>
        </p:blipFill>
        <p:spPr>
          <a:xfrm>
            <a:off x="7881257" y="1470360"/>
            <a:ext cx="2020680" cy="1463040"/>
          </a:xfrm>
          <a:prstGeom prst="rect">
            <a:avLst/>
          </a:prstGeom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803115E-3D3C-4640-916C-E94270D003DF}" type="slidenum">
              <a:rPr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457200"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Hebrew words for worship (cont)</a:t>
            </a: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372600" y="1371600"/>
            <a:ext cx="73998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500"/>
          </a:bodyPr>
          <a:lstStyle/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5. Todah – simply saying thank you</a:t>
            </a:r>
            <a:endParaRPr lang="en-US" sz="2400" b="0" strike="noStrike" spc="-1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Psa 56:12 – I will render praises unto Thee</a:t>
            </a:r>
          </a:p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6. Barach – indicates the physical posture of kneeling</a:t>
            </a:r>
            <a:endParaRPr lang="en-US" sz="2400" b="0" strike="noStrike" spc="-1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Abandon physical comfort in order to pay homage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I Kings 18:42 – Elijah kneeling when praying for rain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Ex 3 – Moses at the burning bush</a:t>
            </a:r>
          </a:p>
        </p:txBody>
      </p:sp>
      <p:pic>
        <p:nvPicPr>
          <p:cNvPr id="146" name="Picture 145"/>
          <p:cNvPicPr/>
          <p:nvPr/>
        </p:nvPicPr>
        <p:blipFill>
          <a:blip r:embed="rId2"/>
          <a:srcRect l="27609" b="19"/>
          <a:stretch/>
        </p:blipFill>
        <p:spPr>
          <a:xfrm>
            <a:off x="7700760" y="1209960"/>
            <a:ext cx="2020680" cy="1463040"/>
          </a:xfrm>
          <a:prstGeom prst="rect">
            <a:avLst/>
          </a:prstGeom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D47BD10-7D52-45C0-B193-4DF5D42087E7}" type="slidenum"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457200"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Greek words for worship</a:t>
            </a: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48600" y="13716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9500" lnSpcReduction="10000"/>
          </a:bodyPr>
          <a:lstStyle/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1. Proskuneo</a:t>
            </a:r>
            <a:r>
              <a:rPr lang="en-US" sz="2400" b="1" strike="noStrike" spc="-1">
                <a:solidFill>
                  <a:srgbClr val="000000"/>
                </a:solidFill>
                <a:latin typeface="TimesNewRomanPSMT"/>
              </a:rPr>
              <a:t> - to prostrate, bow down</a:t>
            </a:r>
            <a:endParaRPr lang="en-US" sz="2400" b="0" strike="noStrike" spc="-1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TimesNewRomanPSMT"/>
              </a:rPr>
              <a:t>Most prominent in the N.T. (59 times) and closest to English word for worship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TimesNewRomanPSMT"/>
              </a:rPr>
              <a:t>Never used as a synonym for a meeting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TimesNewRomanPSMT"/>
              </a:rPr>
              <a:t>Rev 14:7 - worship him who made heaven and earth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TimesNewRomanPSMT"/>
              </a:rPr>
              <a:t>Rev 7:11 - And all the angels were standing around the throne and around the elders and the four living creatures, and they fell on their faces before the throne and worshiped God</a:t>
            </a:r>
          </a:p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2. Latreuo – to serve in a priestly or sacrificial manner</a:t>
            </a:r>
            <a:endParaRPr lang="en-US" sz="2400" b="0" strike="noStrike" spc="-1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Some controversy around this word - Romans 12:1  - Is all of life worship?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Heb 12:28 “and thus let us offer to God acceptable worship, with reverence and awe”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Acts 7:7 - they shall come out and worship me in this place.’ </a:t>
            </a:r>
          </a:p>
        </p:txBody>
      </p:sp>
      <p:pic>
        <p:nvPicPr>
          <p:cNvPr id="149" name="Picture 148"/>
          <p:cNvPicPr/>
          <p:nvPr/>
        </p:nvPicPr>
        <p:blipFill>
          <a:blip r:embed="rId2"/>
          <a:stretch/>
        </p:blipFill>
        <p:spPr>
          <a:xfrm>
            <a:off x="7841914" y="431280"/>
            <a:ext cx="2057400" cy="1243440"/>
          </a:xfrm>
          <a:prstGeom prst="rect">
            <a:avLst/>
          </a:prstGeom>
          <a:ln w="18000">
            <a:noFill/>
          </a:ln>
        </p:spPr>
      </p:pic>
      <p:sp>
        <p:nvSpPr>
          <p:cNvPr id="150" name="TextBox 149"/>
          <p:cNvSpPr txBox="1"/>
          <p:nvPr/>
        </p:nvSpPr>
        <p:spPr>
          <a:xfrm>
            <a:off x="4735440" y="4535280"/>
            <a:ext cx="3951360" cy="726120"/>
          </a:xfrm>
          <a:prstGeom prst="rect">
            <a:avLst/>
          </a:prstGeom>
          <a:noFill/>
          <a:ln w="18000">
            <a:noFill/>
          </a:ln>
        </p:spPr>
        <p:txBody>
          <a:bodyPr lIns="36000" tIns="36000" rIns="36000" bIns="36000" anchor="ctr">
            <a:noAutofit/>
          </a:bodyPr>
          <a:lstStyle/>
          <a:p>
            <a:r>
              <a:rPr lang="en-US" sz="1000" b="0" strike="noStrike" spc="-1" dirty="0">
                <a:latin typeface="Source Sans Pro"/>
                <a:hlinkClick r:id="rId3"/>
              </a:rPr>
              <a:t>https://godsbreath.net/2015/03/05/greek-words-for-worship-in-the-bible/</a:t>
            </a:r>
            <a:endParaRPr lang="en-US" sz="1000" b="0" strike="noStrike" spc="-1" dirty="0"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BDCB8C0-3373-4F3B-8784-28CB9152269D}" type="slidenum">
              <a:rPr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457200"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Greek words for worship (cont)</a:t>
            </a: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372600" y="13716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9500" lnSpcReduction="10000"/>
          </a:bodyPr>
          <a:lstStyle/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3. Leitourgeo – liturgy -  to minister in an official manner</a:t>
            </a:r>
            <a:endParaRPr lang="en-US" sz="2400" b="0" strike="noStrike" spc="-1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Broader in definition than the previous 2 above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Perhaps better translated as “to minister”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 Hebrews 9:21 - And in the same way he sprinkled with the blood both the tent and all the vessels used in worship.</a:t>
            </a:r>
          </a:p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4. Threiskeia – religious service or cult</a:t>
            </a:r>
            <a:endParaRPr lang="en-US" sz="2400" b="0" strike="noStrike" spc="-1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More of a reference to a belief system rather than an action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James 1:26,27 – “If anyone thinks himself to be religious… this is pure and undefiled religion”</a:t>
            </a:r>
          </a:p>
          <a:p>
            <a:pPr marL="685800"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pic>
        <p:nvPicPr>
          <p:cNvPr id="153" name="Picture 152"/>
          <p:cNvPicPr/>
          <p:nvPr/>
        </p:nvPicPr>
        <p:blipFill>
          <a:blip r:embed="rId2"/>
          <a:stretch/>
        </p:blipFill>
        <p:spPr>
          <a:xfrm>
            <a:off x="7818840" y="1178280"/>
            <a:ext cx="2057400" cy="1243440"/>
          </a:xfrm>
          <a:prstGeom prst="rect">
            <a:avLst/>
          </a:prstGeom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C68CEBC-D6F7-480B-80D7-3889E856BEC1}" type="slidenum"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457200"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Greek words for worship (cont)</a:t>
            </a: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228600" y="1290600"/>
            <a:ext cx="7315200" cy="396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500" lnSpcReduction="10000"/>
          </a:bodyPr>
          <a:lstStyle/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5. Sebomai – to venerate (reverence and respect)</a:t>
            </a:r>
            <a:endParaRPr lang="en-US" sz="2400" b="0" strike="noStrike" spc="-1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Almost all of the times this refers to worship of pagans or vain worship of God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Acts 19:27 – worship of a pagan deity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Rom 1:25 – worship of the creation/creature rather than the Creator</a:t>
            </a:r>
          </a:p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6. Eusebio – to show respect – piety, loyalty</a:t>
            </a:r>
            <a:endParaRPr lang="en-US" sz="2400" b="0" strike="noStrike" spc="-1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Not just the attitude but also the activity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Titus 2:12  - the grace of God teaches us to reject ungodliness and worldly (immoral) desires, and to live sensible, upright, and godly lives [lives with a purpose that reflect spiritual maturity] in this present age</a:t>
            </a:r>
          </a:p>
          <a:p>
            <a:pPr marL="685800" indent="0">
              <a:spcAft>
                <a:spcPts val="1054"/>
              </a:spcAft>
              <a:buNone/>
            </a:pPr>
            <a:endParaRPr lang="en-US" sz="2400" b="0" strike="noStrike" spc="-1">
              <a:latin typeface="Source Sans Pro"/>
            </a:endParaRPr>
          </a:p>
        </p:txBody>
      </p:sp>
      <p:pic>
        <p:nvPicPr>
          <p:cNvPr id="156" name="Picture 155"/>
          <p:cNvPicPr/>
          <p:nvPr/>
        </p:nvPicPr>
        <p:blipFill>
          <a:blip r:embed="rId2"/>
          <a:stretch/>
        </p:blipFill>
        <p:spPr>
          <a:xfrm>
            <a:off x="7818840" y="1250280"/>
            <a:ext cx="2057400" cy="1243440"/>
          </a:xfrm>
          <a:prstGeom prst="rect">
            <a:avLst/>
          </a:prstGeom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FFB1677-82AC-4890-95CC-864D367F6703}" type="slidenum"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Key Passages on Worship</a:t>
            </a: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Jn 4:23,24</a:t>
            </a:r>
            <a:endParaRPr lang="en-US" sz="2400" b="0" strike="noStrike" spc="-1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Source Sans Pro"/>
              </a:rPr>
              <a:t>True worshippers will worship in Spirit and in Truth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1" strike="noStrike" spc="-1">
                <a:latin typeface="Source Sans Pro"/>
              </a:rPr>
              <a:t>Spirit</a:t>
            </a:r>
            <a:r>
              <a:rPr lang="en-US" sz="2400" b="0" strike="noStrike" spc="-1">
                <a:latin typeface="Source Sans Pro"/>
              </a:rPr>
              <a:t> – a current of air, breath, breeze, mental disposition, superhuman, divine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2400" b="1" strike="noStrike" spc="-1">
                <a:latin typeface="Source Sans Pro"/>
              </a:rPr>
              <a:t>Truth </a:t>
            </a:r>
            <a:r>
              <a:rPr lang="en-US" sz="2400" b="0" strike="noStrike" spc="-1">
                <a:latin typeface="Source Sans Pro"/>
              </a:rPr>
              <a:t>– not concealing</a:t>
            </a:r>
          </a:p>
        </p:txBody>
      </p:sp>
      <p:pic>
        <p:nvPicPr>
          <p:cNvPr id="159" name="Picture 158"/>
          <p:cNvPicPr/>
          <p:nvPr/>
        </p:nvPicPr>
        <p:blipFill>
          <a:blip r:embed="rId2"/>
          <a:stretch/>
        </p:blipFill>
        <p:spPr>
          <a:xfrm>
            <a:off x="417960" y="4318920"/>
            <a:ext cx="1868040" cy="1167480"/>
          </a:xfrm>
          <a:prstGeom prst="rect">
            <a:avLst/>
          </a:prstGeom>
          <a:ln w="18000">
            <a:noFill/>
          </a:ln>
        </p:spPr>
      </p:pic>
      <p:pic>
        <p:nvPicPr>
          <p:cNvPr id="160" name="Picture 159"/>
          <p:cNvPicPr/>
          <p:nvPr/>
        </p:nvPicPr>
        <p:blipFill>
          <a:blip r:embed="rId2"/>
          <a:stretch/>
        </p:blipFill>
        <p:spPr>
          <a:xfrm>
            <a:off x="454320" y="4319280"/>
            <a:ext cx="1868040" cy="1167480"/>
          </a:xfrm>
          <a:prstGeom prst="rect">
            <a:avLst/>
          </a:prstGeom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D29C22F-A55B-4C9F-AD46-E7D511546CF9}" type="slidenum"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Key Passages on Worship</a:t>
            </a: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144000" y="1143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9144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Colossians 3:16</a:t>
            </a:r>
            <a:endParaRPr lang="en-US" sz="2400" b="0" strike="noStrike" spc="-1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1600" b="1" strike="noStrike" spc="-1">
                <a:latin typeface="Source Sans Pro"/>
              </a:rPr>
              <a:t>Psalms</a:t>
            </a:r>
            <a:r>
              <a:rPr lang="en-US" sz="1600" b="0" strike="noStrike" spc="-1">
                <a:latin typeface="Source Sans Pro"/>
              </a:rPr>
              <a:t> – a sacred song or poem meaning to shine or flash forth light accompanied with the voice, harp, or other instrument</a:t>
            </a:r>
          </a:p>
          <a:p>
            <a:pPr marL="1143000" indent="0">
              <a:spcAft>
                <a:spcPts val="1054"/>
              </a:spcAft>
              <a:buNone/>
            </a:pPr>
            <a:r>
              <a:rPr lang="en-US" sz="1600" b="0" strike="noStrike" spc="-1">
                <a:latin typeface="Source Sans Pro"/>
              </a:rPr>
              <a:t>C.S Lewis - </a:t>
            </a:r>
            <a:r>
              <a:rPr lang="en-US" sz="1600" b="0" i="1" strike="noStrike" spc="-1">
                <a:latin typeface="Source Sans Pro"/>
              </a:rPr>
              <a:t>“The most valuable thing the Psalms do for me is to express the same delight in God which made David dance.”</a:t>
            </a:r>
            <a:endParaRPr lang="en-US" sz="1600" b="0" strike="noStrike" spc="-1">
              <a:latin typeface="Source Sans Pro"/>
            </a:endParaRP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1600" b="1" strike="noStrike" spc="-1">
                <a:latin typeface="Source Sans Pro"/>
              </a:rPr>
              <a:t>Hymns</a:t>
            </a:r>
            <a:r>
              <a:rPr lang="en-US" sz="1600" b="0" strike="noStrike" spc="-1">
                <a:latin typeface="Source Sans Pro"/>
              </a:rPr>
              <a:t> – word form comes from “to celebrate”. </a:t>
            </a:r>
          </a:p>
          <a:p>
            <a:pPr marL="1728000" lvl="3" indent="-216000">
              <a:spcAft>
                <a:spcPts val="42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1600" b="0" strike="noStrike" spc="-1">
                <a:latin typeface="Source Sans Pro"/>
              </a:rPr>
              <a:t>A religious song or metrical composition of praise to God. Different from a psalm – songs created by a human</a:t>
            </a:r>
          </a:p>
          <a:p>
            <a:pPr marL="914400" indent="-2286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lang="en-US" sz="1600" b="1" strike="noStrike" spc="-1">
                <a:latin typeface="Source Sans Pro"/>
              </a:rPr>
              <a:t>Spiritual songs</a:t>
            </a:r>
            <a:r>
              <a:rPr lang="en-US" sz="1600" b="0" strike="noStrike" spc="-1">
                <a:latin typeface="Source Sans Pro"/>
              </a:rPr>
              <a:t> – a chant or ode, general term for any words sung</a:t>
            </a:r>
          </a:p>
        </p:txBody>
      </p:sp>
      <p:pic>
        <p:nvPicPr>
          <p:cNvPr id="163" name="Picture 162"/>
          <p:cNvPicPr/>
          <p:nvPr/>
        </p:nvPicPr>
        <p:blipFill>
          <a:blip r:embed="rId2"/>
          <a:stretch/>
        </p:blipFill>
        <p:spPr>
          <a:xfrm>
            <a:off x="418320" y="4319280"/>
            <a:ext cx="1868040" cy="1167480"/>
          </a:xfrm>
          <a:prstGeom prst="rect">
            <a:avLst/>
          </a:prstGeom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16FBADC-2E62-4469-8F43-D1063EE4CD11}" type="slidenum"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Key Passages on Worship</a:t>
            </a: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479880" y="121428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6858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I Chronicles 25:1-8</a:t>
            </a:r>
          </a:p>
          <a:p>
            <a:pPr indent="0">
              <a:spcAft>
                <a:spcPts val="1054"/>
              </a:spcAft>
              <a:buNone/>
            </a:pPr>
            <a:r>
              <a:rPr lang="en-US" sz="1300" b="1" strike="noStrike" spc="-1">
                <a:latin typeface="Source Sans Pro"/>
              </a:rPr>
              <a:t>1 David and the chiefs of the service also </a:t>
            </a:r>
            <a:r>
              <a:rPr lang="en-US" sz="1300" b="1" strike="noStrike" spc="-1">
                <a:solidFill>
                  <a:srgbClr val="000000"/>
                </a:solidFill>
                <a:latin typeface="Source Sans Pro"/>
              </a:rPr>
              <a:t>set apart for the service</a:t>
            </a:r>
            <a:r>
              <a:rPr lang="en-US" sz="1300" b="1" strike="noStrike" spc="-1">
                <a:latin typeface="Source Sans Pro"/>
              </a:rPr>
              <a:t> the sons of Asaph, and of Heman, and of Jeduthun, who </a:t>
            </a:r>
            <a:r>
              <a:rPr lang="en-US" sz="1300" b="1" strike="noStrike" spc="-1">
                <a:highlight>
                  <a:srgbClr val="FFFF00"/>
                </a:highlight>
                <a:latin typeface="Source Sans Pro"/>
              </a:rPr>
              <a:t>p</a:t>
            </a:r>
            <a:r>
              <a:rPr lang="en-US" sz="1300" b="1" strike="noStrike" spc="-1">
                <a:solidFill>
                  <a:srgbClr val="000000"/>
                </a:solidFill>
                <a:highlight>
                  <a:srgbClr val="FFFF00"/>
                </a:highlight>
                <a:latin typeface="Source Sans Pro"/>
              </a:rPr>
              <a:t>rophesied with lyres, with harps, and with cymbals</a:t>
            </a:r>
            <a:r>
              <a:rPr lang="en-US" sz="1300" b="1" strike="noStrike" spc="-1">
                <a:solidFill>
                  <a:srgbClr val="000000"/>
                </a:solidFill>
                <a:latin typeface="Source Sans Pro"/>
              </a:rPr>
              <a:t>.</a:t>
            </a:r>
            <a:r>
              <a:rPr lang="en-US" sz="1300" b="1" strike="noStrike" spc="-1">
                <a:latin typeface="Source Sans Pro"/>
              </a:rPr>
              <a:t> The list of those who did the work and of their duties was: 2 Of the sons of Asaph: Zaccur, Joseph, Nethaniah, and Asharelah, sons of Asaph, under the direction of Asaph, who </a:t>
            </a:r>
            <a:r>
              <a:rPr lang="en-US" sz="1300" b="1" strike="noStrike" spc="-1">
                <a:highlight>
                  <a:srgbClr val="FFFF00"/>
                </a:highlight>
                <a:latin typeface="Source Sans Pro"/>
              </a:rPr>
              <a:t>p</a:t>
            </a:r>
            <a:r>
              <a:rPr lang="en-US" sz="1300" b="1" strike="noStrike" spc="-1">
                <a:solidFill>
                  <a:srgbClr val="000000"/>
                </a:solidFill>
                <a:highlight>
                  <a:srgbClr val="FFFF00"/>
                </a:highlight>
                <a:latin typeface="Source Sans Pro"/>
              </a:rPr>
              <a:t>rophesied under the direction of the king</a:t>
            </a:r>
            <a:r>
              <a:rPr lang="en-US" sz="1300" b="1" strike="noStrike" spc="-1">
                <a:latin typeface="Source Sans Pro"/>
              </a:rPr>
              <a:t>. 3 Of Jeduthun, the sons of Jeduthun: Gedaliah, Zeri, Jeshaiah, Shimei, Hashabiah, and Mattithiah, six, under the direction of their father Jeduthun, who </a:t>
            </a:r>
            <a:r>
              <a:rPr lang="en-US" sz="1300" b="1" strike="noStrike" spc="-1">
                <a:solidFill>
                  <a:srgbClr val="000000"/>
                </a:solidFill>
                <a:highlight>
                  <a:srgbClr val="FFFF00"/>
                </a:highlight>
                <a:latin typeface="Source Sans Pro"/>
              </a:rPr>
              <a:t>prophesied with the lyre in thanksgiving and praise to the </a:t>
            </a:r>
            <a:r>
              <a:rPr lang="en-US" sz="1300" b="1" strike="noStrike" cap="small" spc="-1">
                <a:solidFill>
                  <a:srgbClr val="000000"/>
                </a:solidFill>
                <a:highlight>
                  <a:srgbClr val="FFFF00"/>
                </a:highlight>
                <a:latin typeface="Source Sans Pro"/>
              </a:rPr>
              <a:t>Lord</a:t>
            </a:r>
            <a:r>
              <a:rPr lang="en-US" sz="1300" b="1" strike="noStrike" spc="-1">
                <a:solidFill>
                  <a:srgbClr val="000000"/>
                </a:solidFill>
                <a:latin typeface="Source Sans Pro"/>
              </a:rPr>
              <a:t>.</a:t>
            </a:r>
            <a:r>
              <a:rPr lang="en-US" sz="1300" b="1" strike="noStrike" spc="-1">
                <a:latin typeface="Source Sans Pro"/>
              </a:rPr>
              <a:t> 4 Of Heman, the sons of Heman: Bukkiah, Mattaniah, Uzziel, Shebuel and Jerimoth, Hananiah, Hanani, Eliathah, Giddalti, and Romamti-ezer, Joshbekashah, Mallothi, Hothir, Mahazioth. 5 All these were the sons of Heman the king's seer, according to the promise of God to exalt him, for God had given Heman fourteen sons and three daughters. 6 T</a:t>
            </a:r>
            <a:r>
              <a:rPr lang="en-US" sz="1300" b="1" strike="noStrike" spc="-1">
                <a:solidFill>
                  <a:srgbClr val="000000"/>
                </a:solidFill>
                <a:latin typeface="Source Sans Pro"/>
              </a:rPr>
              <a:t>hey were all </a:t>
            </a:r>
            <a:r>
              <a:rPr lang="en-US" sz="1300" b="1" strike="noStrike" spc="-1">
                <a:solidFill>
                  <a:srgbClr val="000000"/>
                </a:solidFill>
                <a:highlight>
                  <a:srgbClr val="FFFF00"/>
                </a:highlight>
                <a:latin typeface="Source Sans Pro"/>
              </a:rPr>
              <a:t>under the direction of their father in the music in the house of the </a:t>
            </a:r>
            <a:r>
              <a:rPr lang="en-US" sz="1300" b="1" strike="noStrike" cap="small" spc="-1">
                <a:solidFill>
                  <a:srgbClr val="000000"/>
                </a:solidFill>
                <a:highlight>
                  <a:srgbClr val="FFFF00"/>
                </a:highlight>
                <a:latin typeface="Source Sans Pro"/>
              </a:rPr>
              <a:t>Lord</a:t>
            </a:r>
            <a:r>
              <a:rPr lang="en-US" sz="1300" b="1" strike="noStrike" spc="-1">
                <a:solidFill>
                  <a:srgbClr val="000000"/>
                </a:solidFill>
                <a:highlight>
                  <a:srgbClr val="FFFF00"/>
                </a:highlight>
                <a:latin typeface="Source Sans Pro"/>
              </a:rPr>
              <a:t> with cymbals, harps, and lyres for the service of the house of God</a:t>
            </a:r>
            <a:r>
              <a:rPr lang="en-US" sz="1300" b="1" strike="noStrike" spc="-1">
                <a:solidFill>
                  <a:srgbClr val="000000"/>
                </a:solidFill>
                <a:latin typeface="Source Sans Pro"/>
              </a:rPr>
              <a:t>.</a:t>
            </a:r>
            <a:r>
              <a:rPr lang="en-US" sz="1300" b="1" strike="noStrike" spc="-1">
                <a:latin typeface="Source Sans Pro"/>
              </a:rPr>
              <a:t> Asaph, Jeduthun, and Heman were under the order of the king. 7 The number of them along with their brothers, </a:t>
            </a:r>
            <a:r>
              <a:rPr lang="en-US" sz="1300" b="1" strike="noStrike" spc="-1">
                <a:solidFill>
                  <a:srgbClr val="000000"/>
                </a:solidFill>
                <a:latin typeface="Source Sans Pro"/>
              </a:rPr>
              <a:t>who were </a:t>
            </a:r>
            <a:r>
              <a:rPr lang="en-US" sz="1300" b="1" strike="noStrike" spc="-1">
                <a:solidFill>
                  <a:srgbClr val="000000"/>
                </a:solidFill>
                <a:highlight>
                  <a:srgbClr val="FFFF00"/>
                </a:highlight>
                <a:latin typeface="Source Sans Pro"/>
              </a:rPr>
              <a:t>trained in singing to the </a:t>
            </a:r>
            <a:r>
              <a:rPr lang="en-US" sz="1300" b="1" strike="noStrike" cap="small" spc="-1">
                <a:solidFill>
                  <a:srgbClr val="000000"/>
                </a:solidFill>
                <a:highlight>
                  <a:srgbClr val="FFFF00"/>
                </a:highlight>
                <a:latin typeface="Source Sans Pro"/>
              </a:rPr>
              <a:t>Lord</a:t>
            </a:r>
            <a:r>
              <a:rPr lang="en-US" sz="1300" b="1" strike="noStrike" spc="-1">
                <a:solidFill>
                  <a:srgbClr val="000000"/>
                </a:solidFill>
                <a:latin typeface="Source Sans Pro"/>
              </a:rPr>
              <a:t>, all who were skillful, was 288.</a:t>
            </a:r>
            <a:r>
              <a:rPr lang="en-US" sz="1300" b="1" strike="noStrike" spc="-1">
                <a:latin typeface="Source Sans Pro"/>
              </a:rPr>
              <a:t> 8 And they cast lots for their duties, small and great, teacher and pupil alike</a:t>
            </a:r>
            <a:r>
              <a:rPr lang="en-US" sz="1500" b="1" strike="noStrike" spc="-1">
                <a:latin typeface="Source Sans Pro"/>
              </a:rPr>
              <a:t>.</a:t>
            </a:r>
            <a:endParaRPr lang="en-US" sz="1500" b="0" strike="noStrike" spc="-1">
              <a:latin typeface="Source Sans Pro"/>
            </a:endParaRPr>
          </a:p>
        </p:txBody>
      </p:sp>
      <p:pic>
        <p:nvPicPr>
          <p:cNvPr id="166" name="Picture 165"/>
          <p:cNvPicPr/>
          <p:nvPr/>
        </p:nvPicPr>
        <p:blipFill>
          <a:blip r:embed="rId2"/>
          <a:stretch/>
        </p:blipFill>
        <p:spPr>
          <a:xfrm>
            <a:off x="525960" y="4343400"/>
            <a:ext cx="1868040" cy="1167480"/>
          </a:xfrm>
          <a:prstGeom prst="rect">
            <a:avLst/>
          </a:prstGeom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9342689-CE34-4746-8A6D-60ADCB8BD570}" type="slidenum"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90000"/>
          </a:bodyPr>
          <a:lstStyle/>
          <a:p>
            <a:pPr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Four Stages of Development of Public Worship</a:t>
            </a: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0" y="1290600"/>
            <a:ext cx="6858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7000" lnSpcReduction="20000"/>
          </a:bodyPr>
          <a:lstStyle/>
          <a:p>
            <a:pPr marL="685800" indent="-228600">
              <a:spcAft>
                <a:spcPts val="1054"/>
              </a:spcAft>
              <a:buClr>
                <a:srgbClr val="009EDA"/>
              </a:buClr>
              <a:buFont typeface="OpenSymbol" charset="2"/>
              <a:buAutoNum type="arabicParenR"/>
            </a:pPr>
            <a:r>
              <a:rPr lang="en-US" sz="2400" b="1" strike="noStrike" spc="-1">
                <a:latin typeface="Source Sans Pro"/>
              </a:rPr>
              <a:t>Before building of the Temple</a:t>
            </a:r>
            <a:endParaRPr lang="en-US" sz="2400" b="0" strike="noStrike" spc="-1">
              <a:latin typeface="Source Sans Pro"/>
            </a:endParaRPr>
          </a:p>
          <a:p>
            <a:pPr marL="914400" indent="0">
              <a:spcAft>
                <a:spcPts val="1054"/>
              </a:spcAft>
              <a:buNone/>
            </a:pPr>
            <a:r>
              <a:rPr lang="en-US" sz="2400" b="0" strike="noStrike" spc="-1">
                <a:latin typeface="Source Sans Pro"/>
              </a:rPr>
              <a:t>No fine line between public and private worship</a:t>
            </a:r>
          </a:p>
          <a:p>
            <a:pPr marL="685800" indent="-228600">
              <a:spcAft>
                <a:spcPts val="1054"/>
              </a:spcAft>
              <a:buClr>
                <a:srgbClr val="009EDA"/>
              </a:buClr>
              <a:buFont typeface="OpenSymbol" charset="2"/>
              <a:buAutoNum type="arabicParenR"/>
            </a:pPr>
            <a:r>
              <a:rPr lang="en-US" sz="2400" b="1" strike="noStrike" spc="-1">
                <a:latin typeface="Source Sans Pro"/>
              </a:rPr>
              <a:t>Temple Ritual</a:t>
            </a:r>
            <a:endParaRPr lang="en-US" sz="2400" b="0" strike="noStrike" spc="-1">
              <a:latin typeface="Source Sans Pro"/>
            </a:endParaRPr>
          </a:p>
          <a:p>
            <a:pPr marL="914400" indent="0">
              <a:spcAft>
                <a:spcPts val="1054"/>
              </a:spcAft>
              <a:buNone/>
            </a:pPr>
            <a:r>
              <a:rPr lang="en-US" sz="2400" b="0" strike="noStrike" spc="-1">
                <a:latin typeface="Source Sans Pro"/>
              </a:rPr>
              <a:t>Highly organized, led by priests, assisted by Levites</a:t>
            </a:r>
          </a:p>
          <a:p>
            <a:pPr marL="914400" indent="0">
              <a:spcAft>
                <a:spcPts val="1054"/>
              </a:spcAft>
              <a:buNone/>
            </a:pPr>
            <a:r>
              <a:rPr lang="en-US" sz="2400" b="0" strike="noStrike" spc="-1">
                <a:latin typeface="Source Sans Pro"/>
              </a:rPr>
              <a:t>System of sacrifices centralized in Jerusalem</a:t>
            </a:r>
          </a:p>
          <a:p>
            <a:pPr marL="685800" indent="-228600">
              <a:spcAft>
                <a:spcPts val="1054"/>
              </a:spcAft>
              <a:buClr>
                <a:srgbClr val="009EDA"/>
              </a:buClr>
              <a:buFont typeface="OpenSymbol" charset="2"/>
              <a:buAutoNum type="arabicParenR"/>
            </a:pPr>
            <a:r>
              <a:rPr lang="en-US" sz="2400" b="1" strike="noStrike" spc="-1">
                <a:latin typeface="Source Sans Pro"/>
              </a:rPr>
              <a:t>Synagogue – during the exile</a:t>
            </a:r>
            <a:endParaRPr lang="en-US" sz="2400" b="0" strike="noStrike" spc="-1">
              <a:latin typeface="Source Sans Pro"/>
            </a:endParaRPr>
          </a:p>
          <a:p>
            <a:pPr marL="914400" indent="0">
              <a:spcAft>
                <a:spcPts val="1054"/>
              </a:spcAft>
              <a:buNone/>
            </a:pPr>
            <a:r>
              <a:rPr lang="en-US" sz="2400" b="0" strike="noStrike" spc="-1">
                <a:latin typeface="Source Sans Pro"/>
              </a:rPr>
              <a:t>Wherever there were Jews</a:t>
            </a:r>
          </a:p>
          <a:p>
            <a:pPr marL="914400" indent="0">
              <a:spcAft>
                <a:spcPts val="1054"/>
              </a:spcAft>
              <a:buNone/>
            </a:pPr>
            <a:r>
              <a:rPr lang="en-US" sz="2400" b="0" strike="noStrike" spc="-1">
                <a:latin typeface="Source Sans Pro"/>
              </a:rPr>
              <a:t>Emphasis on instruction rather than worship</a:t>
            </a:r>
          </a:p>
          <a:p>
            <a:pPr marL="685800" indent="-228600">
              <a:spcAft>
                <a:spcPts val="1054"/>
              </a:spcAft>
              <a:buClr>
                <a:srgbClr val="009EDA"/>
              </a:buClr>
              <a:buFont typeface="OpenSymbol" charset="2"/>
              <a:buAutoNum type="arabicParenR"/>
            </a:pPr>
            <a:r>
              <a:rPr lang="en-US" sz="2400" b="1" strike="noStrike" spc="-1">
                <a:latin typeface="Source Sans Pro"/>
              </a:rPr>
              <a:t>Early Christian Churches</a:t>
            </a:r>
            <a:endParaRPr lang="en-US" sz="2400" b="0" strike="noStrike" spc="-1">
              <a:latin typeface="Source Sans Pro"/>
            </a:endParaRPr>
          </a:p>
          <a:p>
            <a:pPr marL="914400" indent="0">
              <a:spcAft>
                <a:spcPts val="1054"/>
              </a:spcAft>
              <a:buNone/>
            </a:pPr>
            <a:r>
              <a:rPr lang="en-US" sz="2400" b="0" strike="noStrike" spc="-1">
                <a:latin typeface="Source Sans Pro"/>
              </a:rPr>
              <a:t>Along the lines of the synagogue </a:t>
            </a:r>
          </a:p>
          <a:p>
            <a:pPr marL="914400" indent="0">
              <a:spcAft>
                <a:spcPts val="1054"/>
              </a:spcAft>
              <a:buNone/>
            </a:pPr>
            <a:r>
              <a:rPr lang="en-US" sz="2400" b="0" strike="noStrike" spc="-1">
                <a:latin typeface="Source Sans Pro"/>
              </a:rPr>
              <a:t>Met in homes i.e whereever there were believers</a:t>
            </a:r>
          </a:p>
          <a:p>
            <a:pPr marL="914400" indent="0">
              <a:spcAft>
                <a:spcPts val="1054"/>
              </a:spcAft>
              <a:buNone/>
            </a:pPr>
            <a:r>
              <a:rPr lang="en-US" sz="2400" b="0" strike="noStrike" spc="-1">
                <a:latin typeface="Source Sans Pro"/>
              </a:rPr>
              <a:t>Preaching, reading of the word, prayer, singing, baptism, Lord’s supper, giving</a:t>
            </a:r>
          </a:p>
        </p:txBody>
      </p:sp>
      <p:pic>
        <p:nvPicPr>
          <p:cNvPr id="169" name="Picture 168"/>
          <p:cNvPicPr/>
          <p:nvPr/>
        </p:nvPicPr>
        <p:blipFill>
          <a:blip r:embed="rId2"/>
          <a:stretch/>
        </p:blipFill>
        <p:spPr>
          <a:xfrm>
            <a:off x="7086600" y="1111320"/>
            <a:ext cx="1257480" cy="838080"/>
          </a:xfrm>
          <a:prstGeom prst="rect">
            <a:avLst/>
          </a:prstGeom>
          <a:ln w="18000">
            <a:noFill/>
          </a:ln>
        </p:spPr>
      </p:pic>
      <p:pic>
        <p:nvPicPr>
          <p:cNvPr id="170" name="Picture 169"/>
          <p:cNvPicPr/>
          <p:nvPr/>
        </p:nvPicPr>
        <p:blipFill>
          <a:blip r:embed="rId3"/>
          <a:stretch/>
        </p:blipFill>
        <p:spPr>
          <a:xfrm>
            <a:off x="6829920" y="1877400"/>
            <a:ext cx="2314080" cy="1143000"/>
          </a:xfrm>
          <a:prstGeom prst="rect">
            <a:avLst/>
          </a:prstGeom>
          <a:ln w="18000">
            <a:noFill/>
          </a:ln>
        </p:spPr>
      </p:pic>
      <p:pic>
        <p:nvPicPr>
          <p:cNvPr id="171" name="Picture 170"/>
          <p:cNvPicPr/>
          <p:nvPr/>
        </p:nvPicPr>
        <p:blipFill>
          <a:blip r:embed="rId4"/>
          <a:stretch/>
        </p:blipFill>
        <p:spPr>
          <a:xfrm>
            <a:off x="7086600" y="2948400"/>
            <a:ext cx="1530720" cy="914400"/>
          </a:xfrm>
          <a:prstGeom prst="rect">
            <a:avLst/>
          </a:prstGeom>
          <a:ln w="18000">
            <a:noFill/>
          </a:ln>
        </p:spPr>
      </p:pic>
      <p:pic>
        <p:nvPicPr>
          <p:cNvPr id="172" name="Picture 171"/>
          <p:cNvPicPr/>
          <p:nvPr/>
        </p:nvPicPr>
        <p:blipFill>
          <a:blip r:embed="rId5"/>
          <a:stretch/>
        </p:blipFill>
        <p:spPr>
          <a:xfrm>
            <a:off x="7073640" y="3934800"/>
            <a:ext cx="1543680" cy="1148400"/>
          </a:xfrm>
          <a:prstGeom prst="rect">
            <a:avLst/>
          </a:prstGeom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1759272-AFB2-419B-8347-3D74EB611A8C}" type="slidenum"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Worship Styles</a:t>
            </a: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0" y="1143000"/>
            <a:ext cx="8229600" cy="3200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500" lnSpcReduction="10000"/>
          </a:bodyPr>
          <a:lstStyle/>
          <a:p>
            <a:pPr marL="685800" indent="0">
              <a:spcAft>
                <a:spcPts val="289"/>
              </a:spcAft>
              <a:buNone/>
            </a:pPr>
            <a:r>
              <a:rPr lang="en-US" sz="2100" b="1" strike="noStrike" spc="-1" dirty="0">
                <a:latin typeface="Source Sans Pro"/>
              </a:rPr>
              <a:t>Traditional (piano, organ, classical instruments)</a:t>
            </a:r>
            <a:endParaRPr lang="en-US" sz="2100" b="0" strike="noStrike" spc="-1" dirty="0">
              <a:latin typeface="Source Sans Pro"/>
            </a:endParaRPr>
          </a:p>
          <a:p>
            <a:pPr marL="914400" indent="0">
              <a:spcAft>
                <a:spcPts val="289"/>
              </a:spcAft>
              <a:buNone/>
            </a:pPr>
            <a:r>
              <a:rPr lang="en-US" sz="2100" b="0" strike="noStrike" spc="-1" dirty="0">
                <a:latin typeface="Source Sans Pro"/>
              </a:rPr>
              <a:t>Pro – Strong theological content, familiarity, memories</a:t>
            </a:r>
          </a:p>
          <a:p>
            <a:pPr marL="914400" indent="0">
              <a:spcAft>
                <a:spcPts val="289"/>
              </a:spcAft>
              <a:buNone/>
            </a:pPr>
            <a:r>
              <a:rPr lang="en-US" sz="2100" b="0" strike="noStrike" spc="-1" dirty="0">
                <a:latin typeface="Source Sans Pro"/>
              </a:rPr>
              <a:t>Con – get lost in the liturgy, rote, not accessible to most people </a:t>
            </a:r>
          </a:p>
          <a:p>
            <a:pPr marL="914400" indent="0">
              <a:spcAft>
                <a:spcPts val="289"/>
              </a:spcAft>
              <a:buNone/>
            </a:pPr>
            <a:r>
              <a:rPr lang="en-US" sz="2100" spc="-1" dirty="0">
                <a:latin typeface="Source Sans Pro"/>
              </a:rPr>
              <a:t>             </a:t>
            </a:r>
            <a:r>
              <a:rPr lang="en-US" sz="2100" b="0" strike="noStrike" spc="-1" dirty="0">
                <a:latin typeface="Source Sans Pro"/>
              </a:rPr>
              <a:t>under 50</a:t>
            </a:r>
          </a:p>
          <a:p>
            <a:pPr marL="685800" indent="0">
              <a:spcAft>
                <a:spcPts val="289"/>
              </a:spcAft>
              <a:buNone/>
            </a:pPr>
            <a:r>
              <a:rPr lang="en-US" sz="2100" b="1" strike="noStrike" spc="-1" dirty="0">
                <a:latin typeface="Source Sans Pro"/>
              </a:rPr>
              <a:t>Choruses or blended (piano, acoustic guitars, bass, drums)</a:t>
            </a:r>
            <a:endParaRPr lang="en-US" sz="2100" b="0" strike="noStrike" spc="-1" dirty="0">
              <a:latin typeface="Source Sans Pro"/>
            </a:endParaRPr>
          </a:p>
          <a:p>
            <a:pPr marL="914400" indent="0">
              <a:spcAft>
                <a:spcPts val="289"/>
              </a:spcAft>
              <a:buNone/>
            </a:pPr>
            <a:r>
              <a:rPr lang="en-US" sz="2100" b="0" strike="noStrike" spc="-1" dirty="0">
                <a:latin typeface="Source Sans Pro"/>
              </a:rPr>
              <a:t>Pro – can be very worshipful and heartfelt</a:t>
            </a:r>
          </a:p>
          <a:p>
            <a:pPr marL="914400" indent="0">
              <a:spcAft>
                <a:spcPts val="289"/>
              </a:spcAft>
              <a:buNone/>
            </a:pPr>
            <a:r>
              <a:rPr lang="en-US" sz="2100" b="0" strike="noStrike" spc="-1" dirty="0">
                <a:latin typeface="Source Sans Pro"/>
              </a:rPr>
              <a:t>Con – repetitive, shallow</a:t>
            </a:r>
          </a:p>
          <a:p>
            <a:pPr marL="685800" indent="0">
              <a:spcAft>
                <a:spcPts val="289"/>
              </a:spcAft>
              <a:buNone/>
            </a:pPr>
            <a:r>
              <a:rPr lang="en-US" sz="2100" b="1" strike="noStrike" spc="-1" dirty="0">
                <a:latin typeface="Source Sans Pro"/>
              </a:rPr>
              <a:t>Contemporary (acoustic, electric or mixed)</a:t>
            </a:r>
            <a:endParaRPr lang="en-US" sz="2100" b="0" strike="noStrike" spc="-1" dirty="0">
              <a:latin typeface="Source Sans Pro"/>
            </a:endParaRPr>
          </a:p>
          <a:p>
            <a:pPr marL="914400" indent="0">
              <a:spcAft>
                <a:spcPts val="289"/>
              </a:spcAft>
              <a:buNone/>
            </a:pPr>
            <a:r>
              <a:rPr lang="en-US" sz="2100" b="0" strike="noStrike" spc="-1" dirty="0">
                <a:latin typeface="Source Sans Pro"/>
              </a:rPr>
              <a:t>Pro – New songs can help us rethink, our minds are more engaged, more attractive to our culture and/or younger people</a:t>
            </a:r>
          </a:p>
          <a:p>
            <a:pPr marL="914400" indent="0">
              <a:spcAft>
                <a:spcPts val="289"/>
              </a:spcAft>
              <a:buNone/>
            </a:pPr>
            <a:r>
              <a:rPr lang="en-US" sz="2100" b="0" strike="noStrike" spc="-1" dirty="0">
                <a:latin typeface="Source Sans Pro"/>
              </a:rPr>
              <a:t>Con – performance rather than group worship, sometimes me-focused, not always sound theology</a:t>
            </a:r>
          </a:p>
          <a:p>
            <a:pPr marL="914400" indent="0">
              <a:spcAft>
                <a:spcPts val="1054"/>
              </a:spcAft>
              <a:buNone/>
            </a:pPr>
            <a:endParaRPr lang="en-US" sz="2400" b="0" strike="noStrike" spc="-1" dirty="0">
              <a:latin typeface="Source Sans Pro"/>
            </a:endParaRPr>
          </a:p>
          <a:p>
            <a:pPr marL="914400" indent="0">
              <a:spcAft>
                <a:spcPts val="1054"/>
              </a:spcAft>
              <a:buNone/>
            </a:pPr>
            <a:endParaRPr lang="en-US" sz="2400" b="0" strike="noStrike" spc="-1" dirty="0">
              <a:latin typeface="Source Sans Pro"/>
            </a:endParaRPr>
          </a:p>
          <a:p>
            <a:pPr marL="685800" indent="0">
              <a:spcAft>
                <a:spcPts val="1054"/>
              </a:spcAft>
              <a:buNone/>
            </a:pPr>
            <a:endParaRPr lang="en-US" sz="2400" b="0" strike="noStrike" spc="-1" dirty="0">
              <a:latin typeface="Source Sans Pro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685800" y="4491000"/>
            <a:ext cx="8229600" cy="995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2500" lnSpcReduction="10000"/>
          </a:bodyPr>
          <a:lstStyle/>
          <a:p>
            <a:r>
              <a:rPr lang="en-US" sz="2400" b="0" strike="noStrike" spc="-1">
                <a:latin typeface="Source Sans Pro"/>
              </a:rPr>
              <a:t>C.S. Lewis  - “</a:t>
            </a:r>
            <a:r>
              <a:rPr lang="en-US" sz="2400" b="0" i="1" strike="noStrike" spc="-1">
                <a:solidFill>
                  <a:srgbClr val="FF860D"/>
                </a:solidFill>
                <a:latin typeface="Source Sans Pro"/>
              </a:rPr>
              <a:t>The perfect church service would be the one we were almost unaware of; our attention would have been on God. But every novelty prevents this. It fixes our attention on the service itself; and thinking about worship is a different thing than worshipping ... 'Tis mad idolatry that makes the service greater than the god.“</a:t>
            </a:r>
            <a:endParaRPr lang="en-US" sz="2400" b="0" strike="noStrike" spc="-1">
              <a:latin typeface="Source Sans Pro"/>
            </a:endParaRPr>
          </a:p>
          <a:p>
            <a:endParaRPr lang="en-US" sz="2400" b="0" strike="noStrike" spc="-1">
              <a:latin typeface="Source Sans Pro"/>
            </a:endParaRPr>
          </a:p>
          <a:p>
            <a:endParaRPr lang="en-US" sz="2400" b="0" strike="noStrike" spc="-1">
              <a:latin typeface="Source Sans Pro"/>
            </a:endParaRPr>
          </a:p>
          <a:p>
            <a:endParaRPr lang="en-US" sz="2400" b="0" strike="noStrike" spc="-1">
              <a:latin typeface="Source Sans Pro"/>
            </a:endParaRPr>
          </a:p>
        </p:txBody>
      </p:sp>
      <p:pic>
        <p:nvPicPr>
          <p:cNvPr id="176" name="Picture 175"/>
          <p:cNvPicPr/>
          <p:nvPr/>
        </p:nvPicPr>
        <p:blipFill>
          <a:blip r:embed="rId2"/>
          <a:stretch/>
        </p:blipFill>
        <p:spPr>
          <a:xfrm>
            <a:off x="6978600" y="1227432"/>
            <a:ext cx="2925000" cy="1738800"/>
          </a:xfrm>
          <a:prstGeom prst="rect">
            <a:avLst/>
          </a:prstGeom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4285960-5768-4F63-9C1B-A91389FD9C10}" type="slidenum"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Conclusion </a:t>
            </a: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372600" y="1143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2500" lnSpcReduction="10000"/>
          </a:bodyPr>
          <a:lstStyle/>
          <a:p>
            <a:pPr marL="4572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I Chronicles 16:7-19</a:t>
            </a:r>
            <a:endParaRPr lang="en-US" sz="2400" b="0" strike="noStrike" spc="-1">
              <a:latin typeface="Source Sans Pro"/>
            </a:endParaRPr>
          </a:p>
          <a:p>
            <a:pPr indent="0">
              <a:lnSpc>
                <a:spcPct val="115000"/>
              </a:lnSpc>
              <a:buNone/>
            </a:pPr>
            <a:r>
              <a:rPr lang="en-US" sz="2400" b="0" strike="noStrike" spc="-1">
                <a:latin typeface="Source Sans Pro"/>
              </a:rPr>
              <a:t>7 That day David first appointed Asaph and his associates to give praise to the LORD in this manner:</a:t>
            </a:r>
            <a:r>
              <a:rPr lang="en-US" sz="2400" b="0" strike="noStrike" spc="-1">
                <a:latin typeface="Source Sans Pro"/>
                <a:hlinkClick r:id="rId2"/>
              </a:rPr>
              <a:t>8 </a:t>
            </a:r>
            <a:r>
              <a:rPr lang="en-US" sz="2400" b="0" strike="noStrike" spc="-1">
                <a:latin typeface="Source Sans Pro"/>
              </a:rPr>
              <a:t>Give praise to the LORD, proclaim his name; make known among the nations what he has done. </a:t>
            </a:r>
            <a:r>
              <a:rPr lang="en-US" sz="2400" b="0" strike="noStrike" spc="-1">
                <a:latin typeface="Source Sans Pro"/>
                <a:hlinkClick r:id="rId3"/>
              </a:rPr>
              <a:t>9 </a:t>
            </a:r>
            <a:r>
              <a:rPr lang="en-US" sz="2400" b="0" strike="noStrike" spc="-1">
                <a:latin typeface="Source Sans Pro"/>
              </a:rPr>
              <a:t>Sing to him, sing praise to him; tell of all his wonderful acts.</a:t>
            </a:r>
            <a:r>
              <a:rPr lang="en-US" sz="2400" b="0" strike="noStrike" spc="-1">
                <a:latin typeface="Source Sans Pro"/>
                <a:hlinkClick r:id="rId4"/>
              </a:rPr>
              <a:t>10 </a:t>
            </a:r>
            <a:r>
              <a:rPr lang="en-US" sz="2400" b="0" strike="noStrike" spc="-1">
                <a:latin typeface="Source Sans Pro"/>
              </a:rPr>
              <a:t>Glory in his holy name; let the hearts of those who seek the LORD rejoice.</a:t>
            </a:r>
            <a:r>
              <a:rPr lang="en-US" sz="2400" b="0" strike="noStrike" spc="-1">
                <a:latin typeface="Source Sans Pro"/>
                <a:hlinkClick r:id="rId5"/>
              </a:rPr>
              <a:t>11 </a:t>
            </a:r>
            <a:r>
              <a:rPr lang="en-US" sz="2400" b="0" strike="noStrike" spc="-1">
                <a:latin typeface="Source Sans Pro"/>
              </a:rPr>
              <a:t>Look to the LORD and his strength; seek his face always.</a:t>
            </a:r>
            <a:r>
              <a:rPr lang="en-US" sz="2400" b="0" strike="noStrike" spc="-1">
                <a:latin typeface="Source Sans Pro"/>
                <a:hlinkClick r:id="rId6"/>
              </a:rPr>
              <a:t>12 </a:t>
            </a:r>
            <a:r>
              <a:rPr lang="en-US" sz="2400" b="0" strike="noStrike" spc="-1">
                <a:latin typeface="Source Sans Pro"/>
              </a:rPr>
              <a:t>Remember the wonders he has done, his miracles, and the judgments he pronounced, </a:t>
            </a:r>
            <a:r>
              <a:rPr lang="en-US" sz="2400" b="0" strike="noStrike" spc="-1">
                <a:latin typeface="Source Sans Pro"/>
                <a:hlinkClick r:id="rId7"/>
              </a:rPr>
              <a:t>13 </a:t>
            </a:r>
            <a:r>
              <a:rPr lang="en-US" sz="2400" b="0" strike="noStrike" spc="-1">
                <a:latin typeface="Source Sans Pro"/>
              </a:rPr>
              <a:t>you his servants, the descendants of Israel, his chosen ones, the children of Jacob. </a:t>
            </a:r>
            <a:r>
              <a:rPr lang="en-US" sz="2400" b="0" strike="noStrike" spc="-1">
                <a:latin typeface="Source Sans Pro"/>
                <a:hlinkClick r:id="rId8"/>
              </a:rPr>
              <a:t>14 </a:t>
            </a:r>
            <a:r>
              <a:rPr lang="en-US" sz="2400" b="0" strike="noStrike" spc="-1">
                <a:latin typeface="Source Sans Pro"/>
              </a:rPr>
              <a:t>He is the LORD our God; his judgments are in all the earth.</a:t>
            </a:r>
            <a:r>
              <a:rPr lang="en-US" sz="2400" b="0" strike="noStrike" spc="-1">
                <a:latin typeface="Source Sans Pro"/>
                <a:hlinkClick r:id="rId9"/>
              </a:rPr>
              <a:t>15 </a:t>
            </a:r>
            <a:r>
              <a:rPr lang="en-US" sz="2400" b="0" strike="noStrike" spc="-1">
                <a:latin typeface="Source Sans Pro"/>
              </a:rPr>
              <a:t>He remembers his covenant forever, the promise he made, for a thousand generations,</a:t>
            </a:r>
            <a:r>
              <a:rPr lang="en-US" sz="2400" b="0" strike="noStrike" spc="-1">
                <a:latin typeface="Source Sans Pro"/>
                <a:hlinkClick r:id="rId10"/>
              </a:rPr>
              <a:t>16 </a:t>
            </a:r>
            <a:r>
              <a:rPr lang="en-US" sz="2400" b="0" strike="noStrike" spc="-1">
                <a:latin typeface="Source Sans Pro"/>
              </a:rPr>
              <a:t>the covenant he made with Abraham, the oath he swore to Isaac. </a:t>
            </a:r>
            <a:r>
              <a:rPr lang="en-US" sz="2400" b="0" strike="noStrike" spc="-1">
                <a:latin typeface="Source Sans Pro"/>
                <a:hlinkClick r:id="rId11"/>
              </a:rPr>
              <a:t>17 </a:t>
            </a:r>
            <a:r>
              <a:rPr lang="en-US" sz="2400" b="0" strike="noStrike" spc="-1">
                <a:latin typeface="Source Sans Pro"/>
              </a:rPr>
              <a:t>He confirmed it to Jacob as a decree, to Israel as an everlasting covenant: </a:t>
            </a:r>
            <a:r>
              <a:rPr lang="en-US" sz="2400" b="0" strike="noStrike" spc="-1">
                <a:latin typeface="Source Sans Pro"/>
                <a:hlinkClick r:id="rId12"/>
              </a:rPr>
              <a:t>18 </a:t>
            </a:r>
            <a:r>
              <a:rPr lang="en-US" sz="2400" b="0" strike="noStrike" spc="-1">
                <a:latin typeface="Source Sans Pro"/>
              </a:rPr>
              <a:t>“To you I will give the land of Canaan as the portion you will inherit.”When they were but few in number, few indeed, and strangers in it, </a:t>
            </a:r>
            <a:r>
              <a:rPr lang="en-US" sz="2400" b="0" strike="noStrike" spc="-1">
                <a:latin typeface="Source Sans Pro"/>
                <a:hlinkClick r:id="rId13"/>
              </a:rPr>
              <a:t>20 </a:t>
            </a:r>
            <a:r>
              <a:rPr lang="en-US" sz="2400" b="0" strike="noStrike" spc="-1">
                <a:latin typeface="Source Sans Pro"/>
              </a:rPr>
              <a:t>they wandered from nation to nation, from </a:t>
            </a:r>
            <a:r>
              <a:rPr lang="en-US" sz="2400" b="0" strike="noStrike" spc="-1">
                <a:latin typeface="Source Sans Pro"/>
                <a:hlinkClick r:id="rId14"/>
              </a:rPr>
              <a:t>19 </a:t>
            </a:r>
            <a:r>
              <a:rPr lang="en-US" sz="2400" b="0" strike="noStrike" spc="-1">
                <a:latin typeface="Source Sans Pro"/>
              </a:rPr>
              <a:t>one kingdom to another.</a:t>
            </a:r>
            <a:endParaRPr lang="en-US" sz="2400" b="0" strike="noStrike" spc="-1">
              <a:latin typeface="Noto Sans Regular"/>
            </a:endParaRPr>
          </a:p>
        </p:txBody>
      </p:sp>
      <p:pic>
        <p:nvPicPr>
          <p:cNvPr id="179" name="Picture 178"/>
          <p:cNvPicPr/>
          <p:nvPr/>
        </p:nvPicPr>
        <p:blipFill>
          <a:blip r:embed="rId15"/>
          <a:stretch/>
        </p:blipFill>
        <p:spPr>
          <a:xfrm>
            <a:off x="6587640" y="318600"/>
            <a:ext cx="1870560" cy="1053000"/>
          </a:xfrm>
          <a:prstGeom prst="rect">
            <a:avLst/>
          </a:prstGeom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AD28AB3-48F0-45CF-BE94-CDB71BE5AD76}" type="slidenum"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Conclusion </a:t>
            </a:r>
          </a:p>
        </p:txBody>
      </p:sp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457200" y="1290600"/>
            <a:ext cx="9000000" cy="419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9500" lnSpcReduction="10000"/>
          </a:bodyPr>
          <a:lstStyle/>
          <a:p>
            <a:pPr marL="457200" indent="0">
              <a:spcAft>
                <a:spcPts val="1054"/>
              </a:spcAft>
              <a:buNone/>
            </a:pPr>
            <a:r>
              <a:rPr lang="en-US" sz="2400" b="1" strike="noStrike" spc="-1">
                <a:latin typeface="Source Sans Pro"/>
              </a:rPr>
              <a:t>I Chronicles 16:21-36</a:t>
            </a:r>
            <a:endParaRPr lang="en-US" sz="2400" b="0" strike="noStrike" spc="-1">
              <a:latin typeface="Source Sans Pro"/>
            </a:endParaRPr>
          </a:p>
          <a:p>
            <a:pPr indent="0">
              <a:lnSpc>
                <a:spcPct val="115000"/>
              </a:lnSpc>
              <a:buNone/>
            </a:pPr>
            <a:r>
              <a:rPr lang="en-US" sz="2400" b="0" strike="noStrike" spc="-1">
                <a:latin typeface="Source Sans Pro"/>
                <a:hlinkClick r:id="rId2"/>
              </a:rPr>
              <a:t>21 </a:t>
            </a:r>
            <a:r>
              <a:rPr lang="en-US" sz="2400" b="0" strike="noStrike" spc="-1">
                <a:latin typeface="Source Sans Pro"/>
              </a:rPr>
              <a:t>He allowed no one to oppress them; for their sake he rebuked kings: </a:t>
            </a:r>
            <a:r>
              <a:rPr lang="en-US" sz="2400" b="0" strike="noStrike" spc="-1">
                <a:latin typeface="Source Sans Pro"/>
                <a:hlinkClick r:id="rId3"/>
              </a:rPr>
              <a:t>22 </a:t>
            </a:r>
            <a:r>
              <a:rPr lang="en-US" sz="2400" b="0" strike="noStrike" spc="-1">
                <a:latin typeface="Source Sans Pro"/>
              </a:rPr>
              <a:t>“Do not touch my anointed ones; do my prophets no harm.”</a:t>
            </a:r>
            <a:r>
              <a:rPr lang="en-US" sz="2400" b="0" strike="noStrike" spc="-1">
                <a:latin typeface="Source Sans Pro"/>
                <a:hlinkClick r:id="rId4"/>
              </a:rPr>
              <a:t>23 </a:t>
            </a:r>
            <a:r>
              <a:rPr lang="en-US" sz="2400" b="0" strike="noStrike" spc="-1">
                <a:latin typeface="Source Sans Pro"/>
              </a:rPr>
              <a:t>Sing to the LORD, all the earth; proclaim his salvation day after day.</a:t>
            </a:r>
            <a:r>
              <a:rPr lang="en-US" sz="2400" b="0" strike="noStrike" spc="-1">
                <a:latin typeface="Source Sans Pro"/>
                <a:hlinkClick r:id="rId5"/>
              </a:rPr>
              <a:t>24 </a:t>
            </a:r>
            <a:r>
              <a:rPr lang="en-US" sz="2400" b="0" strike="noStrike" spc="-1">
                <a:latin typeface="Source Sans Pro"/>
              </a:rPr>
              <a:t>Declare his glory among the nations, his marvelous deeds among all peoples.</a:t>
            </a:r>
            <a:r>
              <a:rPr lang="en-US" sz="2400" b="0" strike="noStrike" spc="-1">
                <a:latin typeface="Source Sans Pro"/>
                <a:hlinkClick r:id="rId6"/>
              </a:rPr>
              <a:t>25 </a:t>
            </a:r>
            <a:r>
              <a:rPr lang="en-US" sz="2400" b="0" strike="noStrike" spc="-1">
                <a:latin typeface="Source Sans Pro"/>
              </a:rPr>
              <a:t>For great is the LORD and most worthy of praise; he is to be feared above all gods.</a:t>
            </a:r>
            <a:r>
              <a:rPr lang="en-US" sz="2400" b="0" strike="noStrike" spc="-1">
                <a:latin typeface="Source Sans Pro"/>
                <a:hlinkClick r:id="rId7"/>
              </a:rPr>
              <a:t>26 </a:t>
            </a:r>
            <a:r>
              <a:rPr lang="en-US" sz="2400" b="0" strike="noStrike" spc="-1">
                <a:latin typeface="Source Sans Pro"/>
              </a:rPr>
              <a:t>For all the gods of the nations are idols, but the LORD made the heavens.</a:t>
            </a:r>
            <a:r>
              <a:rPr lang="en-US" sz="2400" b="0" strike="noStrike" spc="-1">
                <a:latin typeface="Source Sans Pro"/>
                <a:hlinkClick r:id="rId8"/>
              </a:rPr>
              <a:t>27 </a:t>
            </a:r>
            <a:r>
              <a:rPr lang="en-US" sz="2400" b="0" strike="noStrike" spc="-1">
                <a:latin typeface="Source Sans Pro"/>
              </a:rPr>
              <a:t>Splendor and majesty are before him; strength and joy are in his dwelling place.</a:t>
            </a:r>
            <a:r>
              <a:rPr lang="en-US" sz="2400" b="0" strike="noStrike" spc="-1">
                <a:latin typeface="Source Sans Pro"/>
                <a:hlinkClick r:id="rId9"/>
              </a:rPr>
              <a:t>28 </a:t>
            </a:r>
            <a:r>
              <a:rPr lang="en-US" sz="2400" b="0" strike="noStrike" spc="-1">
                <a:latin typeface="Source Sans Pro"/>
              </a:rPr>
              <a:t>Ascribe to the LORD, all you families of nations, ascribe to the LORD glory and strength.</a:t>
            </a:r>
            <a:r>
              <a:rPr lang="en-US" sz="2400" b="0" strike="noStrike" spc="-1">
                <a:latin typeface="Source Sans Pro"/>
                <a:hlinkClick r:id="rId10"/>
              </a:rPr>
              <a:t>29 </a:t>
            </a:r>
            <a:r>
              <a:rPr lang="en-US" sz="2400" b="0" strike="noStrike" spc="-1">
                <a:latin typeface="Source Sans Pro"/>
              </a:rPr>
              <a:t>Ascribe to the LORD the glory due his name; bring an offering and come before him. Worship the LORD in the splendor of his holiness.</a:t>
            </a:r>
            <a:r>
              <a:rPr lang="en-US" sz="2400" b="0" strike="noStrike" spc="-1">
                <a:latin typeface="Source Sans Pro"/>
                <a:hlinkClick r:id="rId11"/>
              </a:rPr>
              <a:t>30 </a:t>
            </a:r>
            <a:r>
              <a:rPr lang="en-US" sz="2400" b="0" strike="noStrike" spc="-1">
                <a:latin typeface="Source Sans Pro"/>
              </a:rPr>
              <a:t>Tremble before him, all the earth! The world is firmly established; it cannot be moved.</a:t>
            </a:r>
            <a:r>
              <a:rPr lang="en-US" sz="2400" b="0" strike="noStrike" spc="-1">
                <a:latin typeface="Source Sans Pro"/>
                <a:hlinkClick r:id="rId12"/>
              </a:rPr>
              <a:t>31 </a:t>
            </a:r>
            <a:r>
              <a:rPr lang="en-US" sz="2400" b="0" strike="noStrike" spc="-1">
                <a:latin typeface="Source Sans Pro"/>
              </a:rPr>
              <a:t>Let the heavens rejoice, let the earth be glad; let them say among the nations, “The LORD reigns!”</a:t>
            </a:r>
            <a:r>
              <a:rPr lang="en-US" sz="2400" b="0" strike="noStrike" spc="-1">
                <a:latin typeface="Source Sans Pro"/>
                <a:hlinkClick r:id="rId13"/>
              </a:rPr>
              <a:t>32 </a:t>
            </a:r>
            <a:r>
              <a:rPr lang="en-US" sz="2400" b="0" strike="noStrike" spc="-1">
                <a:latin typeface="Source Sans Pro"/>
              </a:rPr>
              <a:t>Let the sea resound, and all that is in it; let the fields be jubilant, and everything in them!</a:t>
            </a:r>
            <a:r>
              <a:rPr lang="en-US" sz="2400" b="0" strike="noStrike" spc="-1">
                <a:latin typeface="Source Sans Pro"/>
                <a:hlinkClick r:id="rId14"/>
              </a:rPr>
              <a:t>33 </a:t>
            </a:r>
            <a:r>
              <a:rPr lang="en-US" sz="2400" b="0" strike="noStrike" spc="-1">
                <a:latin typeface="Source Sans Pro"/>
              </a:rPr>
              <a:t>Let the trees of the forest sing, let them sing for joy before the LORD, for he comes to judge the earth.</a:t>
            </a:r>
            <a:r>
              <a:rPr lang="en-US" sz="2400" b="0" strike="noStrike" spc="-1">
                <a:latin typeface="Source Sans Pro"/>
                <a:hlinkClick r:id="rId15"/>
              </a:rPr>
              <a:t>34 </a:t>
            </a:r>
            <a:r>
              <a:rPr lang="en-US" sz="2400" b="0" strike="noStrike" spc="-1">
                <a:latin typeface="Source Sans Pro"/>
              </a:rPr>
              <a:t>Give thanks to the LORD, for he is good; his love endures forever.</a:t>
            </a:r>
            <a:r>
              <a:rPr lang="en-US" sz="2400" b="0" strike="noStrike" spc="-1">
                <a:latin typeface="Source Sans Pro"/>
                <a:hlinkClick r:id="rId16"/>
              </a:rPr>
              <a:t>35 </a:t>
            </a:r>
            <a:r>
              <a:rPr lang="en-US" sz="2400" b="0" strike="noStrike" spc="-1">
                <a:latin typeface="Source Sans Pro"/>
              </a:rPr>
              <a:t>Cry out, “Save us, God our Savior; gather us and deliver us from the nations, that we may give thanks to your holy name, and glory in your praise.”</a:t>
            </a:r>
            <a:r>
              <a:rPr lang="en-US" sz="2400" b="0" strike="noStrike" spc="-1">
                <a:latin typeface="Source Sans Pro"/>
                <a:hlinkClick r:id="rId17"/>
              </a:rPr>
              <a:t>36 </a:t>
            </a:r>
            <a:r>
              <a:rPr lang="en-US" sz="2400" b="0" strike="noStrike" spc="-1">
                <a:latin typeface="Source Sans Pro"/>
              </a:rPr>
              <a:t>Praise be to the LORD, the God of Israel, from everlasting to everlasting. Then all the people said “Amen” and “Praise the LORD.”</a:t>
            </a:r>
            <a:endParaRPr lang="en-US" sz="2400" b="0" strike="noStrike" spc="-1">
              <a:latin typeface="Noto Sans Regular"/>
            </a:endParaRPr>
          </a:p>
          <a:p>
            <a:pPr indent="0">
              <a:lnSpc>
                <a:spcPct val="115000"/>
              </a:lnSpc>
              <a:buNone/>
            </a:pPr>
            <a:endParaRPr lang="en-US" sz="2400" b="0" strike="noStrike" spc="-1">
              <a:latin typeface="Noto Sans Regular"/>
            </a:endParaRPr>
          </a:p>
        </p:txBody>
      </p:sp>
      <p:pic>
        <p:nvPicPr>
          <p:cNvPr id="182" name="Picture 181"/>
          <p:cNvPicPr/>
          <p:nvPr/>
        </p:nvPicPr>
        <p:blipFill>
          <a:blip r:embed="rId18"/>
          <a:stretch/>
        </p:blipFill>
        <p:spPr>
          <a:xfrm>
            <a:off x="6587640" y="318960"/>
            <a:ext cx="1870560" cy="1053000"/>
          </a:xfrm>
          <a:prstGeom prst="rect">
            <a:avLst/>
          </a:prstGeom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E4FF1CF-EDEA-453A-86F0-14BCF6619076}" type="slidenum"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>
              <a:buNone/>
            </a:pPr>
            <a:r>
              <a:rPr lang="en-US" sz="4500" b="0" strike="noStrike" spc="-1">
                <a:solidFill>
                  <a:srgbClr val="FFFFFF"/>
                </a:solidFill>
                <a:latin typeface="Source Sans Pro Light"/>
              </a:rPr>
              <a:t>QUESTIONS?</a:t>
            </a:r>
          </a:p>
        </p:txBody>
      </p:sp>
      <p:pic>
        <p:nvPicPr>
          <p:cNvPr id="184" name="Picture 183"/>
          <p:cNvPicPr/>
          <p:nvPr/>
        </p:nvPicPr>
        <p:blipFill>
          <a:blip r:embed="rId2"/>
          <a:stretch/>
        </p:blipFill>
        <p:spPr>
          <a:xfrm>
            <a:off x="2514600" y="1371600"/>
            <a:ext cx="5335200" cy="372816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84AFBAD-722E-4E34-871C-2792C2D4214F}" type="slidenum">
              <a:t>18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15087</TotalTime>
  <Words>2086</Words>
  <Application>Microsoft Macintosh PowerPoint</Application>
  <PresentationFormat>Custom</PresentationFormat>
  <Paragraphs>133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Noto Sans Regular</vt:lpstr>
      <vt:lpstr>OpenSymbol</vt:lpstr>
      <vt:lpstr>Source Sans Pro</vt:lpstr>
      <vt:lpstr>Source Sans Pro Light</vt:lpstr>
      <vt:lpstr>Symbol</vt:lpstr>
      <vt:lpstr>TimesNewRomanPSMT</vt:lpstr>
      <vt:lpstr>Wingdings</vt:lpstr>
      <vt:lpstr>Office Theme</vt:lpstr>
      <vt:lpstr>Office Theme</vt:lpstr>
      <vt:lpstr>Office Theme</vt:lpstr>
      <vt:lpstr>PowerPoint Presentation</vt:lpstr>
      <vt:lpstr>My Personal Worship Journey</vt:lpstr>
      <vt:lpstr>Purpose of Worship</vt:lpstr>
      <vt:lpstr>Common definition of worship – “worthy ship”</vt:lpstr>
      <vt:lpstr>Hebrew words for worship</vt:lpstr>
      <vt:lpstr>Hebrew words for worship (cont)</vt:lpstr>
      <vt:lpstr>Hebrew words for worship (cont)</vt:lpstr>
      <vt:lpstr>Greek words for worship</vt:lpstr>
      <vt:lpstr>Greek words for worship (cont)</vt:lpstr>
      <vt:lpstr>Greek words for worship (cont)</vt:lpstr>
      <vt:lpstr>Key Passages on Worship</vt:lpstr>
      <vt:lpstr>Key Passages on Worship</vt:lpstr>
      <vt:lpstr>Key Passages on Worship</vt:lpstr>
      <vt:lpstr>Four Stages of Development of Public Worship</vt:lpstr>
      <vt:lpstr>Worship Styles</vt:lpstr>
      <vt:lpstr>Conclusion </vt:lpstr>
      <vt:lpstr>Conclusion 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Vivid</dc:title>
  <dc:subject/>
  <dc:creator>Kent Robinson</dc:creator>
  <dc:description/>
  <cp:lastModifiedBy>Mike Jones</cp:lastModifiedBy>
  <cp:revision>50</cp:revision>
  <cp:lastPrinted>2022-10-15T14:16:33Z</cp:lastPrinted>
  <dcterms:created xsi:type="dcterms:W3CDTF">2022-10-10T19:16:55Z</dcterms:created>
  <dcterms:modified xsi:type="dcterms:W3CDTF">2022-10-23T20:01:31Z</dcterms:modified>
  <dc:language>en-US</dc:language>
</cp:coreProperties>
</file>